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81" r:id="rId6"/>
    <p:sldId id="259" r:id="rId7"/>
    <p:sldId id="260" r:id="rId8"/>
    <p:sldId id="262" r:id="rId9"/>
    <p:sldId id="269" r:id="rId10"/>
    <p:sldId id="270" r:id="rId11"/>
    <p:sldId id="271" r:id="rId12"/>
    <p:sldId id="268" r:id="rId13"/>
    <p:sldId id="264" r:id="rId14"/>
    <p:sldId id="272" r:id="rId15"/>
    <p:sldId id="273" r:id="rId16"/>
    <p:sldId id="274" r:id="rId17"/>
    <p:sldId id="275" r:id="rId18"/>
    <p:sldId id="265" r:id="rId19"/>
    <p:sldId id="276" r:id="rId20"/>
    <p:sldId id="277" r:id="rId21"/>
    <p:sldId id="278" r:id="rId22"/>
    <p:sldId id="266" r:id="rId23"/>
    <p:sldId id="279" r:id="rId24"/>
    <p:sldId id="280" r:id="rId25"/>
    <p:sldId id="267"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00" autoAdjust="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813238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156684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96964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1584287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854659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41C0C2F3-66C5-4B55-A14B-E5465239FEB4}" type="datetimeFigureOut">
              <a:rPr lang="nl-NL" smtClean="0"/>
              <a:t>21-11-2016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3341688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41C0C2F3-66C5-4B55-A14B-E5465239FEB4}" type="datetimeFigureOut">
              <a:rPr lang="nl-NL" smtClean="0"/>
              <a:t>21-11-2016</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143400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41C0C2F3-66C5-4B55-A14B-E5465239FEB4}" type="datetimeFigureOut">
              <a:rPr lang="nl-NL" smtClean="0"/>
              <a:t>21-11-2016</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334993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41C0C2F3-66C5-4B55-A14B-E5465239FEB4}" type="datetimeFigureOut">
              <a:rPr lang="nl-NL" smtClean="0"/>
              <a:t>21-11-2016</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1084819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1C0C2F3-66C5-4B55-A14B-E5465239FEB4}" type="datetimeFigureOut">
              <a:rPr lang="nl-NL" smtClean="0"/>
              <a:t>21-11-2016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1017982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1C0C2F3-66C5-4B55-A14B-E5465239FEB4}" type="datetimeFigureOut">
              <a:rPr lang="nl-NL" smtClean="0"/>
              <a:t>21-11-2016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03F9C52F-53D5-48ED-86BE-A3EC5E109D4D}" type="slidenum">
              <a:rPr lang="nl-NL" smtClean="0"/>
              <a:t>‹nr.›</a:t>
            </a:fld>
            <a:endParaRPr lang="nl-NL"/>
          </a:p>
        </p:txBody>
      </p:sp>
    </p:spTree>
    <p:extLst>
      <p:ext uri="{BB962C8B-B14F-4D97-AF65-F5344CB8AC3E}">
        <p14:creationId xmlns:p14="http://schemas.microsoft.com/office/powerpoint/2010/main" val="655912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0C2F3-66C5-4B55-A14B-E5465239FEB4}" type="datetimeFigureOut">
              <a:rPr lang="nl-NL" smtClean="0"/>
              <a:t>21-11-2016</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9C52F-53D5-48ED-86BE-A3EC5E109D4D}" type="slidenum">
              <a:rPr lang="nl-NL" smtClean="0"/>
              <a:t>‹nr.›</a:t>
            </a:fld>
            <a:endParaRPr lang="nl-NL"/>
          </a:p>
        </p:txBody>
      </p:sp>
    </p:spTree>
    <p:extLst>
      <p:ext uri="{BB962C8B-B14F-4D97-AF65-F5344CB8AC3E}">
        <p14:creationId xmlns:p14="http://schemas.microsoft.com/office/powerpoint/2010/main" val="2091166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g"/><Relationship Id="rId9"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524000" y="570192"/>
            <a:ext cx="9144000" cy="901234"/>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Baby </a:t>
            </a:r>
            <a:r>
              <a:rPr lang="nl-NL" dirty="0" err="1" smtClean="0">
                <a:solidFill>
                  <a:schemeClr val="bg1"/>
                </a:solidFill>
                <a:latin typeface="eurofurence" panose="020F0402020203080204" pitchFamily="34" charset="0"/>
              </a:rPr>
              <a:t>Ninjas</a:t>
            </a:r>
            <a:endParaRPr lang="nl-NL" dirty="0">
              <a:solidFill>
                <a:schemeClr val="bg1"/>
              </a:solidFill>
              <a:latin typeface="eurofurence" panose="020F0402020203080204" pitchFamily="34" charset="0"/>
            </a:endParaRPr>
          </a:p>
        </p:txBody>
      </p:sp>
      <p:sp>
        <p:nvSpPr>
          <p:cNvPr id="3" name="Ondertitel 2"/>
          <p:cNvSpPr>
            <a:spLocks noGrp="1"/>
          </p:cNvSpPr>
          <p:nvPr>
            <p:ph type="subTitle" idx="1"/>
          </p:nvPr>
        </p:nvSpPr>
        <p:spPr>
          <a:xfrm>
            <a:off x="1335741" y="5513294"/>
            <a:ext cx="9144000" cy="865094"/>
          </a:xfrm>
        </p:spPr>
        <p:txBody>
          <a:bodyPr>
            <a:normAutofit/>
          </a:bodyPr>
          <a:lstStyle/>
          <a:p>
            <a:r>
              <a:rPr lang="nl-NL" dirty="0" smtClean="0">
                <a:solidFill>
                  <a:schemeClr val="bg1"/>
                </a:solidFill>
              </a:rPr>
              <a:t>Made </a:t>
            </a:r>
            <a:r>
              <a:rPr lang="nl-NL" dirty="0" err="1" smtClean="0">
                <a:solidFill>
                  <a:schemeClr val="bg1"/>
                </a:solidFill>
              </a:rPr>
              <a:t>By</a:t>
            </a:r>
            <a:r>
              <a:rPr lang="nl-NL" dirty="0" smtClean="0">
                <a:solidFill>
                  <a:schemeClr val="bg1"/>
                </a:solidFill>
              </a:rPr>
              <a:t>: </a:t>
            </a: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INTRO: VICTORIA</a:t>
            </a:r>
            <a:endParaRPr lang="en-GB" dirty="0">
              <a:solidFill>
                <a:srgbClr val="0070C0"/>
              </a:solidFill>
            </a:endParaRPr>
          </a:p>
        </p:txBody>
      </p:sp>
    </p:spTree>
    <p:extLst>
      <p:ext uri="{BB962C8B-B14F-4D97-AF65-F5344CB8AC3E}">
        <p14:creationId xmlns:p14="http://schemas.microsoft.com/office/powerpoint/2010/main" val="82507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5" y="0"/>
            <a:ext cx="12192000" cy="6858000"/>
          </a:xfrm>
          <a:prstGeom prst="rect">
            <a:avLst/>
          </a:prstGeom>
        </p:spPr>
      </p:pic>
      <p:sp>
        <p:nvSpPr>
          <p:cNvPr id="2" name="Titel 1"/>
          <p:cNvSpPr>
            <a:spLocks noGrp="1"/>
          </p:cNvSpPr>
          <p:nvPr>
            <p:ph type="ctrTitle"/>
          </p:nvPr>
        </p:nvSpPr>
        <p:spPr>
          <a:xfrm>
            <a:off x="994570" y="431321"/>
            <a:ext cx="10193890" cy="1453552"/>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Realisatie:</a:t>
            </a:r>
            <a:br>
              <a:rPr lang="nl-NL"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Technische staat</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994570" y="1654470"/>
            <a:ext cx="10193890" cy="4893647"/>
          </a:xfrm>
          <a:prstGeom prst="rect">
            <a:avLst/>
          </a:prstGeom>
          <a:noFill/>
        </p:spPr>
        <p:txBody>
          <a:bodyPr wrap="square" rtlCol="0">
            <a:spAutoFit/>
          </a:bodyPr>
          <a:lstStyle/>
          <a:p>
            <a:pPr marL="342900" indent="-342900">
              <a:buFontTx/>
              <a:buChar char="-"/>
            </a:pPr>
            <a:r>
              <a:rPr lang="nl-NL" sz="2400" dirty="0" smtClean="0">
                <a:solidFill>
                  <a:schemeClr val="bg1"/>
                </a:solidFill>
                <a:latin typeface="eurofurence" panose="020F0402020203080204"/>
              </a:rPr>
              <a:t>AI</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Orthogonal</a:t>
            </a:r>
            <a:r>
              <a:rPr lang="nl-NL" sz="2400" dirty="0" smtClean="0">
                <a:solidFill>
                  <a:schemeClr val="bg1"/>
                </a:solidFill>
                <a:latin typeface="eurofurence" panose="020F0402020203080204"/>
              </a:rPr>
              <a:t> Unit </a:t>
            </a:r>
            <a:r>
              <a:rPr lang="nl-NL" sz="2400" dirty="0" err="1" smtClean="0">
                <a:solidFill>
                  <a:schemeClr val="bg1"/>
                </a:solidFill>
                <a:latin typeface="eurofurence" panose="020F0402020203080204"/>
              </a:rPr>
              <a:t>Differentiation</a:t>
            </a:r>
            <a:endParaRPr lang="nl-NL" sz="2400" dirty="0" smtClean="0">
              <a:solidFill>
                <a:schemeClr val="bg1"/>
              </a:solidFill>
              <a:latin typeface="eurofurence" panose="020F0402020203080204"/>
            </a:endParaRP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State machines</a:t>
            </a:r>
            <a:endParaRPr lang="en-GB" sz="2400" dirty="0" smtClean="0">
              <a:solidFill>
                <a:schemeClr val="bg1"/>
              </a:solidFill>
              <a:latin typeface="eurofurence" panose="020F0402020203080204"/>
            </a:endParaRPr>
          </a:p>
          <a:p>
            <a:endParaRPr lang="nl-NL" sz="2400" dirty="0">
              <a:solidFill>
                <a:schemeClr val="bg1"/>
              </a:solidFill>
              <a:latin typeface="eurofurence" panose="020F0402020203080204"/>
            </a:endParaRPr>
          </a:p>
          <a:p>
            <a:pPr marL="342900" indent="-342900">
              <a:buFontTx/>
              <a:buChar char="-"/>
            </a:pPr>
            <a:r>
              <a:rPr lang="nl-NL" sz="2400" dirty="0" err="1" smtClean="0">
                <a:solidFill>
                  <a:schemeClr val="bg1"/>
                </a:solidFill>
                <a:latin typeface="eurofurence" panose="020F0402020203080204"/>
              </a:rPr>
              <a:t>Stealth</a:t>
            </a:r>
            <a:endParaRPr lang="nl-NL" sz="2400" dirty="0">
              <a:solidFill>
                <a:schemeClr val="bg1"/>
              </a:solidFill>
              <a:latin typeface="eurofurence" panose="020F0402020203080204"/>
            </a:endParaRPr>
          </a:p>
          <a:p>
            <a:r>
              <a:rPr lang="nl-NL" sz="2400" dirty="0" smtClean="0">
                <a:solidFill>
                  <a:schemeClr val="bg1"/>
                </a:solidFill>
                <a:latin typeface="eurofurence" panose="020F0402020203080204"/>
              </a:rPr>
              <a:t>	- Field of view</a:t>
            </a:r>
          </a:p>
          <a:p>
            <a:endParaRPr lang="nl-NL" sz="2400" dirty="0" smtClean="0">
              <a:solidFill>
                <a:schemeClr val="bg1"/>
              </a:solidFill>
              <a:latin typeface="eurofurence" panose="020F0402020203080204"/>
            </a:endParaRPr>
          </a:p>
          <a:p>
            <a:pPr marL="342900" indent="-342900">
              <a:buFontTx/>
              <a:buChar char="-"/>
            </a:pPr>
            <a:r>
              <a:rPr lang="nl-NL" sz="2400" dirty="0" err="1" smtClean="0">
                <a:solidFill>
                  <a:schemeClr val="bg1"/>
                </a:solidFill>
                <a:latin typeface="eurofurence" panose="020F0402020203080204"/>
              </a:rPr>
              <a:t>Player</a:t>
            </a:r>
            <a:endParaRPr lang="nl-NL" sz="2400" dirty="0">
              <a:solidFill>
                <a:schemeClr val="bg1"/>
              </a:solidFill>
              <a:latin typeface="eurofurence" panose="020F0402020203080204"/>
            </a:endParaRP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Twin</a:t>
            </a:r>
            <a:r>
              <a:rPr lang="nl-NL" sz="2400" dirty="0" smtClean="0">
                <a:solidFill>
                  <a:schemeClr val="bg1"/>
                </a:solidFill>
                <a:latin typeface="eurofurence" panose="020F0402020203080204"/>
              </a:rPr>
              <a:t> stick </a:t>
            </a:r>
            <a:r>
              <a:rPr lang="nl-NL" sz="2400" dirty="0" err="1" smtClean="0">
                <a:solidFill>
                  <a:schemeClr val="bg1"/>
                </a:solidFill>
                <a:latin typeface="eurofurence" panose="020F0402020203080204"/>
              </a:rPr>
              <a:t>shooter</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inspired</a:t>
            </a:r>
            <a:endParaRPr lang="nl-NL" sz="2400" dirty="0" smtClean="0">
              <a:solidFill>
                <a:schemeClr val="bg1"/>
              </a:solidFill>
              <a:latin typeface="eurofurence" panose="020F0402020203080204"/>
            </a:endParaRP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Feet</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states</a:t>
            </a:r>
            <a:endParaRPr lang="nl-NL" sz="2400" dirty="0" smtClean="0">
              <a:solidFill>
                <a:schemeClr val="bg1"/>
              </a:solidFill>
              <a:latin typeface="eurofurence" panose="020F0402020203080204"/>
            </a:endParaRPr>
          </a:p>
          <a:p>
            <a:endParaRPr lang="nl-NL" sz="2400" dirty="0">
              <a:solidFill>
                <a:schemeClr val="bg1"/>
              </a:solidFill>
              <a:latin typeface="eurofurence" panose="020F0402020203080204"/>
            </a:endParaRPr>
          </a:p>
          <a:p>
            <a:pPr marL="342900" indent="-342900">
              <a:buFontTx/>
              <a:buChar char="-"/>
            </a:pPr>
            <a:r>
              <a:rPr lang="nl-NL" sz="2400" dirty="0" err="1" smtClean="0">
                <a:solidFill>
                  <a:schemeClr val="bg1"/>
                </a:solidFill>
                <a:latin typeface="eurofurence" panose="020F0402020203080204"/>
              </a:rPr>
              <a:t>Saving</a:t>
            </a:r>
            <a:r>
              <a:rPr lang="nl-NL" sz="2400" dirty="0" smtClean="0">
                <a:solidFill>
                  <a:schemeClr val="bg1"/>
                </a:solidFill>
                <a:latin typeface="eurofurence" panose="020F0402020203080204"/>
              </a:rPr>
              <a:t> &amp; </a:t>
            </a:r>
            <a:r>
              <a:rPr lang="nl-NL" sz="2400" dirty="0" err="1" smtClean="0">
                <a:solidFill>
                  <a:schemeClr val="bg1"/>
                </a:solidFill>
                <a:latin typeface="eurofurence" panose="020F0402020203080204"/>
              </a:rPr>
              <a:t>Loading</a:t>
            </a:r>
            <a:endParaRPr lang="nl-NL" sz="2400" dirty="0">
              <a:solidFill>
                <a:schemeClr val="bg1"/>
              </a:solidFill>
              <a:latin typeface="eurofurence" panose="020F0402020203080204"/>
            </a:endParaRPr>
          </a:p>
          <a:p>
            <a:r>
              <a:rPr lang="nl-NL" sz="2400" dirty="0" smtClean="0">
                <a:solidFill>
                  <a:schemeClr val="bg1"/>
                </a:solidFill>
                <a:latin typeface="eurofurence" panose="020F0402020203080204"/>
              </a:rPr>
              <a:t>	- XML </a:t>
            </a:r>
            <a:r>
              <a:rPr lang="nl-NL" sz="2400" dirty="0" err="1" smtClean="0">
                <a:solidFill>
                  <a:schemeClr val="bg1"/>
                </a:solidFill>
                <a:latin typeface="eurofurence" panose="020F0402020203080204"/>
              </a:rPr>
              <a:t>based</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loading</a:t>
            </a:r>
            <a:r>
              <a:rPr lang="nl-NL" sz="2400" dirty="0" smtClean="0">
                <a:solidFill>
                  <a:schemeClr val="bg1"/>
                </a:solidFill>
                <a:latin typeface="eurofurence" panose="020F0402020203080204"/>
              </a:rPr>
              <a:t> &amp; </a:t>
            </a:r>
            <a:r>
              <a:rPr lang="nl-NL" sz="2400" dirty="0" err="1" smtClean="0">
                <a:solidFill>
                  <a:schemeClr val="bg1"/>
                </a:solidFill>
                <a:latin typeface="eurofurence" panose="020F0402020203080204"/>
              </a:rPr>
              <a:t>saving</a:t>
            </a:r>
            <a:endParaRPr lang="nl-NL" sz="2400" dirty="0">
              <a:solidFill>
                <a:schemeClr val="bg1"/>
              </a:solidFill>
              <a:latin typeface="eurofurence" panose="020F0402020203080204"/>
            </a:endParaRPr>
          </a:p>
        </p:txBody>
      </p:sp>
      <p:sp>
        <p:nvSpPr>
          <p:cNvPr id="6" name="Tekstvak 5"/>
          <p:cNvSpPr txBox="1"/>
          <p:nvPr/>
        </p:nvSpPr>
        <p:spPr>
          <a:xfrm>
            <a:off x="7323826" y="2501661"/>
            <a:ext cx="1794295" cy="369332"/>
          </a:xfrm>
          <a:prstGeom prst="rect">
            <a:avLst/>
          </a:prstGeom>
          <a:noFill/>
        </p:spPr>
        <p:txBody>
          <a:bodyPr wrap="square" rtlCol="0">
            <a:spAutoFit/>
          </a:bodyPr>
          <a:lstStyle/>
          <a:p>
            <a:r>
              <a:rPr lang="nl-NL" dirty="0" smtClean="0">
                <a:solidFill>
                  <a:srgbClr val="0070C0"/>
                </a:solidFill>
              </a:rPr>
              <a:t>WYBREN</a:t>
            </a:r>
            <a:endParaRPr lang="en-GB" dirty="0">
              <a:solidFill>
                <a:srgbClr val="0070C0"/>
              </a:solidFill>
            </a:endParaRPr>
          </a:p>
        </p:txBody>
      </p:sp>
    </p:spTree>
    <p:extLst>
      <p:ext uri="{BB962C8B-B14F-4D97-AF65-F5344CB8AC3E}">
        <p14:creationId xmlns:p14="http://schemas.microsoft.com/office/powerpoint/2010/main" val="4257094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431321"/>
            <a:ext cx="10193890" cy="1453552"/>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Realisatie:</a:t>
            </a:r>
            <a:br>
              <a:rPr lang="nl-NL"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QA</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p:nvSpPr>
        <p:spPr>
          <a:xfrm>
            <a:off x="1250830" y="1992702"/>
            <a:ext cx="9678838" cy="1200329"/>
          </a:xfrm>
          <a:prstGeom prst="rect">
            <a:avLst/>
          </a:prstGeom>
          <a:noFill/>
        </p:spPr>
        <p:txBody>
          <a:bodyPr wrap="square" rtlCol="0">
            <a:spAutoFit/>
          </a:bodyPr>
          <a:lstStyle/>
          <a:p>
            <a:pPr marL="342900" indent="-342900">
              <a:buFontTx/>
              <a:buChar char="-"/>
            </a:pPr>
            <a:r>
              <a:rPr lang="nl-NL" sz="2400" dirty="0" err="1" smtClean="0">
                <a:solidFill>
                  <a:schemeClr val="bg1"/>
                </a:solidFill>
                <a:latin typeface="eurofurence" panose="020F0402020203080204"/>
              </a:rPr>
              <a:t>Very</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little</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Buggs</a:t>
            </a:r>
            <a:endParaRPr lang="nl-NL" sz="2400" dirty="0" smtClean="0">
              <a:solidFill>
                <a:schemeClr val="bg1"/>
              </a:solidFill>
              <a:latin typeface="eurofurence" panose="020F0402020203080204"/>
            </a:endParaRPr>
          </a:p>
          <a:p>
            <a:pPr marL="342900" indent="-342900">
              <a:buFontTx/>
              <a:buChar char="-"/>
            </a:pPr>
            <a:r>
              <a:rPr lang="nl-NL" sz="2400" dirty="0" smtClean="0">
                <a:solidFill>
                  <a:schemeClr val="bg1"/>
                </a:solidFill>
                <a:latin typeface="eurofurence" panose="020F0402020203080204"/>
              </a:rPr>
              <a:t>No QA person in team</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Bugg</a:t>
            </a:r>
            <a:r>
              <a:rPr lang="nl-NL" sz="2400" dirty="0" smtClean="0">
                <a:solidFill>
                  <a:schemeClr val="bg1"/>
                </a:solidFill>
                <a:latin typeface="eurofurence" panose="020F0402020203080204"/>
              </a:rPr>
              <a:t> test </a:t>
            </a:r>
            <a:r>
              <a:rPr lang="nl-NL" sz="2400" dirty="0" err="1" smtClean="0">
                <a:solidFill>
                  <a:schemeClr val="bg1"/>
                </a:solidFill>
                <a:latin typeface="eurofurence" panose="020F0402020203080204"/>
              </a:rPr>
              <a:t>before</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implementing</a:t>
            </a:r>
            <a:endParaRPr lang="en-GB" sz="2400" dirty="0">
              <a:solidFill>
                <a:schemeClr val="bg1"/>
              </a:solidFill>
              <a:latin typeface="eurofurence" panose="020F0402020203080204"/>
            </a:endParaRPr>
          </a:p>
        </p:txBody>
      </p:sp>
      <p:pic>
        <p:nvPicPr>
          <p:cNvPr id="8" name="Afbeelding 7"/>
          <p:cNvPicPr>
            <a:picLocks noChangeAspect="1"/>
          </p:cNvPicPr>
          <p:nvPr/>
        </p:nvPicPr>
        <p:blipFill>
          <a:blip r:embed="rId3"/>
          <a:stretch>
            <a:fillRect/>
          </a:stretch>
        </p:blipFill>
        <p:spPr>
          <a:xfrm>
            <a:off x="569164" y="3300860"/>
            <a:ext cx="7258050" cy="1352550"/>
          </a:xfrm>
          <a:prstGeom prst="rect">
            <a:avLst/>
          </a:prstGeom>
        </p:spPr>
      </p:pic>
      <p:sp>
        <p:nvSpPr>
          <p:cNvPr id="9" name="Tekstvak 8"/>
          <p:cNvSpPr txBox="1"/>
          <p:nvPr/>
        </p:nvSpPr>
        <p:spPr>
          <a:xfrm>
            <a:off x="7228936" y="1750980"/>
            <a:ext cx="1794295" cy="369332"/>
          </a:xfrm>
          <a:prstGeom prst="rect">
            <a:avLst/>
          </a:prstGeom>
          <a:noFill/>
        </p:spPr>
        <p:txBody>
          <a:bodyPr wrap="square" rtlCol="0">
            <a:spAutoFit/>
          </a:bodyPr>
          <a:lstStyle/>
          <a:p>
            <a:r>
              <a:rPr lang="nl-NL" dirty="0" smtClean="0">
                <a:solidFill>
                  <a:srgbClr val="0070C0"/>
                </a:solidFill>
              </a:rPr>
              <a:t>WYBREN</a:t>
            </a:r>
            <a:endParaRPr lang="en-GB" dirty="0">
              <a:solidFill>
                <a:srgbClr val="0070C0"/>
              </a:solidFill>
            </a:endParaRPr>
          </a:p>
        </p:txBody>
      </p:sp>
    </p:spTree>
    <p:extLst>
      <p:ext uri="{BB962C8B-B14F-4D97-AF65-F5344CB8AC3E}">
        <p14:creationId xmlns:p14="http://schemas.microsoft.com/office/powerpoint/2010/main" val="1368064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431321"/>
            <a:ext cx="10193890" cy="1453552"/>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Realisatie:</a:t>
            </a:r>
            <a:br>
              <a:rPr lang="nl-NL"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Prototype</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994570" y="1884873"/>
            <a:ext cx="10099000" cy="461665"/>
          </a:xfrm>
          <a:prstGeom prst="rect">
            <a:avLst/>
          </a:prstGeom>
          <a:noFill/>
        </p:spPr>
        <p:txBody>
          <a:bodyPr wrap="square" rtlCol="0">
            <a:spAutoFit/>
          </a:bodyPr>
          <a:lstStyle/>
          <a:p>
            <a:r>
              <a:rPr lang="nl-NL" sz="2400" dirty="0" smtClean="0">
                <a:solidFill>
                  <a:schemeClr val="bg1"/>
                </a:solidFill>
                <a:latin typeface="eurofurence" panose="020F0402020203080204"/>
              </a:rPr>
              <a:t>- Game </a:t>
            </a:r>
            <a:r>
              <a:rPr lang="nl-NL" sz="2400" dirty="0" err="1" smtClean="0">
                <a:solidFill>
                  <a:schemeClr val="bg1"/>
                </a:solidFill>
                <a:latin typeface="eurofurence" panose="020F0402020203080204"/>
              </a:rPr>
              <a:t>footage</a:t>
            </a:r>
            <a:endParaRPr lang="en-GB" sz="2400" dirty="0">
              <a:solidFill>
                <a:schemeClr val="bg1"/>
              </a:solidFill>
              <a:latin typeface="eurofurence" panose="020F0402020203080204"/>
            </a:endParaRPr>
          </a:p>
        </p:txBody>
      </p:sp>
      <p:sp>
        <p:nvSpPr>
          <p:cNvPr id="6" name="Tekstvak 5"/>
          <p:cNvSpPr txBox="1"/>
          <p:nvPr/>
        </p:nvSpPr>
        <p:spPr>
          <a:xfrm>
            <a:off x="4804913" y="2467155"/>
            <a:ext cx="1794295" cy="646331"/>
          </a:xfrm>
          <a:prstGeom prst="rect">
            <a:avLst/>
          </a:prstGeom>
          <a:noFill/>
        </p:spPr>
        <p:txBody>
          <a:bodyPr wrap="square" rtlCol="0">
            <a:spAutoFit/>
          </a:bodyPr>
          <a:lstStyle/>
          <a:p>
            <a:r>
              <a:rPr lang="nl-NL" dirty="0" smtClean="0">
                <a:solidFill>
                  <a:srgbClr val="0070C0"/>
                </a:solidFill>
              </a:rPr>
              <a:t>Positie open voor overleg.</a:t>
            </a:r>
            <a:endParaRPr lang="en-GB" dirty="0">
              <a:solidFill>
                <a:srgbClr val="0070C0"/>
              </a:solidFill>
            </a:endParaRPr>
          </a:p>
        </p:txBody>
      </p:sp>
    </p:spTree>
    <p:extLst>
      <p:ext uri="{BB962C8B-B14F-4D97-AF65-F5344CB8AC3E}">
        <p14:creationId xmlns:p14="http://schemas.microsoft.com/office/powerpoint/2010/main" val="3410025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5" y="0"/>
            <a:ext cx="12192000" cy="6858000"/>
          </a:xfrm>
          <a:prstGeom prst="rect">
            <a:avLst/>
          </a:prstGeom>
        </p:spPr>
      </p:pic>
      <p:sp>
        <p:nvSpPr>
          <p:cNvPr id="2" name="Titel 1"/>
          <p:cNvSpPr>
            <a:spLocks noGrp="1"/>
          </p:cNvSpPr>
          <p:nvPr>
            <p:ph type="ctrTitle"/>
          </p:nvPr>
        </p:nvSpPr>
        <p:spPr>
          <a:xfrm>
            <a:off x="994570" y="2652623"/>
            <a:ext cx="10193890" cy="1276710"/>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Planning</a:t>
            </a:r>
            <a:endParaRPr lang="nl-NL" sz="88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28812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Planning:</a:t>
            </a:r>
            <a:r>
              <a:rPr lang="nl-NL" sz="5400" dirty="0" smtClean="0">
                <a:solidFill>
                  <a:schemeClr val="bg1"/>
                </a:solidFill>
                <a:latin typeface="eurofurence" panose="020F0402020203080204" pitchFamily="34" charset="0"/>
              </a:rPr>
              <a:t/>
            </a:r>
            <a:br>
              <a:rPr lang="nl-NL" sz="5400" dirty="0" smtClean="0">
                <a:solidFill>
                  <a:schemeClr val="bg1"/>
                </a:solidFill>
                <a:latin typeface="eurofurence" panose="020F0402020203080204" pitchFamily="34" charset="0"/>
              </a:rPr>
            </a:br>
            <a:r>
              <a:rPr lang="nl-NL" sz="4400" dirty="0" smtClean="0">
                <a:solidFill>
                  <a:schemeClr val="bg1"/>
                </a:solidFill>
                <a:latin typeface="eurofurence" panose="020F0402020203080204" pitchFamily="34" charset="0"/>
              </a:rPr>
              <a:t>Deadlines</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888521" y="1772729"/>
            <a:ext cx="10437962" cy="4524315"/>
          </a:xfrm>
          <a:prstGeom prst="rect">
            <a:avLst/>
          </a:prstGeom>
          <a:noFill/>
        </p:spPr>
        <p:txBody>
          <a:bodyPr wrap="square" rtlCol="0">
            <a:spAutoFit/>
          </a:bodyPr>
          <a:lstStyle/>
          <a:p>
            <a:pPr marL="342900" indent="-342900">
              <a:buFontTx/>
              <a:buChar char="-"/>
            </a:pPr>
            <a:r>
              <a:rPr lang="nl-NL" sz="2400" dirty="0" err="1" smtClean="0">
                <a:solidFill>
                  <a:schemeClr val="bg1"/>
                </a:solidFill>
                <a:latin typeface="eurofurence" panose="020F0402020203080204"/>
              </a:rPr>
              <a:t>Progress</a:t>
            </a:r>
            <a:r>
              <a:rPr lang="nl-NL" sz="2400" dirty="0" smtClean="0">
                <a:solidFill>
                  <a:schemeClr val="bg1"/>
                </a:solidFill>
                <a:latin typeface="eurofurence" panose="020F0402020203080204"/>
              </a:rPr>
              <a:t> is slow</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Very</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little</a:t>
            </a:r>
            <a:r>
              <a:rPr lang="nl-NL" sz="2400" dirty="0" smtClean="0">
                <a:solidFill>
                  <a:schemeClr val="bg1"/>
                </a:solidFill>
                <a:latin typeface="eurofurence" panose="020F0402020203080204"/>
              </a:rPr>
              <a:t> deadlines hit on </a:t>
            </a:r>
            <a:r>
              <a:rPr lang="nl-NL" sz="2400" dirty="0" err="1" smtClean="0">
                <a:solidFill>
                  <a:schemeClr val="bg1"/>
                </a:solidFill>
                <a:latin typeface="eurofurence" panose="020F0402020203080204"/>
              </a:rPr>
              <a:t>the</a:t>
            </a:r>
            <a:r>
              <a:rPr lang="nl-NL" sz="2400" dirty="0" smtClean="0">
                <a:solidFill>
                  <a:schemeClr val="bg1"/>
                </a:solidFill>
                <a:latin typeface="eurofurence" panose="020F0402020203080204"/>
              </a:rPr>
              <a:t> art side</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Mediocre </a:t>
            </a:r>
            <a:r>
              <a:rPr lang="nl-NL" sz="2400" dirty="0" err="1" smtClean="0">
                <a:solidFill>
                  <a:schemeClr val="bg1"/>
                </a:solidFill>
                <a:latin typeface="eurofurence" panose="020F0402020203080204"/>
              </a:rPr>
              <a:t>progress</a:t>
            </a:r>
            <a:r>
              <a:rPr lang="nl-NL" sz="2400" dirty="0" smtClean="0">
                <a:solidFill>
                  <a:schemeClr val="bg1"/>
                </a:solidFill>
                <a:latin typeface="eurofurence" panose="020F0402020203080204"/>
              </a:rPr>
              <a:t> on </a:t>
            </a:r>
            <a:r>
              <a:rPr lang="nl-NL" sz="2400" dirty="0" err="1" smtClean="0">
                <a:solidFill>
                  <a:schemeClr val="bg1"/>
                </a:solidFill>
                <a:latin typeface="eurofurence" panose="020F0402020203080204"/>
              </a:rPr>
              <a:t>programming</a:t>
            </a:r>
            <a:r>
              <a:rPr lang="nl-NL" sz="2400" dirty="0" smtClean="0">
                <a:solidFill>
                  <a:schemeClr val="bg1"/>
                </a:solidFill>
                <a:latin typeface="eurofurence" panose="020F0402020203080204"/>
              </a:rPr>
              <a:t> side, </a:t>
            </a:r>
            <a:r>
              <a:rPr lang="nl-NL" sz="2400" dirty="0" err="1" smtClean="0">
                <a:solidFill>
                  <a:schemeClr val="bg1"/>
                </a:solidFill>
                <a:latin typeface="eurofurence" panose="020F0402020203080204"/>
              </a:rPr>
              <a:t>playercontroller</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not</a:t>
            </a:r>
            <a:r>
              <a:rPr lang="nl-NL" sz="2400" dirty="0" smtClean="0">
                <a:solidFill>
                  <a:schemeClr val="bg1"/>
                </a:solidFill>
                <a:latin typeface="eurofurence" panose="020F0402020203080204"/>
              </a:rPr>
              <a:t> as far as 	</a:t>
            </a:r>
            <a:r>
              <a:rPr lang="nl-NL" sz="2400" dirty="0" err="1" smtClean="0">
                <a:solidFill>
                  <a:schemeClr val="bg1"/>
                </a:solidFill>
                <a:latin typeface="eurofurence" panose="020F0402020203080204"/>
              </a:rPr>
              <a:t>planned</a:t>
            </a:r>
            <a:r>
              <a:rPr lang="nl-NL" sz="2400" dirty="0" smtClean="0">
                <a:solidFill>
                  <a:schemeClr val="bg1"/>
                </a:solidFill>
                <a:latin typeface="eurofurence" panose="020F0402020203080204"/>
              </a:rPr>
              <a:t>.</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Events </a:t>
            </a:r>
            <a:r>
              <a:rPr lang="nl-NL" sz="2400" dirty="0" err="1" smtClean="0">
                <a:solidFill>
                  <a:schemeClr val="bg1"/>
                </a:solidFill>
                <a:latin typeface="eurofurence" panose="020F0402020203080204"/>
              </a:rPr>
              <a:t>not</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started</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planned</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after</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playercontroller</a:t>
            </a:r>
            <a:r>
              <a:rPr lang="nl-NL" sz="2400" dirty="0" smtClean="0">
                <a:solidFill>
                  <a:schemeClr val="bg1"/>
                </a:solidFill>
                <a:latin typeface="eurofurence" panose="020F0402020203080204"/>
              </a:rPr>
              <a:t> is </a:t>
            </a:r>
            <a:r>
              <a:rPr lang="nl-NL" sz="2400" dirty="0" err="1" smtClean="0">
                <a:solidFill>
                  <a:schemeClr val="bg1"/>
                </a:solidFill>
                <a:latin typeface="eurofurence" panose="020F0402020203080204"/>
              </a:rPr>
              <a:t>done</a:t>
            </a:r>
            <a:r>
              <a:rPr lang="nl-NL" sz="2400" dirty="0" smtClean="0">
                <a:solidFill>
                  <a:schemeClr val="bg1"/>
                </a:solidFill>
                <a:latin typeface="eurofurence" panose="020F0402020203080204"/>
              </a:rPr>
              <a:t>.</a:t>
            </a:r>
          </a:p>
          <a:p>
            <a:endParaRPr lang="nl-NL" sz="2400" dirty="0" smtClean="0">
              <a:solidFill>
                <a:schemeClr val="bg1"/>
              </a:solidFill>
              <a:latin typeface="eurofurence" panose="020F0402020203080204"/>
            </a:endParaRPr>
          </a:p>
          <a:p>
            <a:pPr marL="342900" indent="-342900">
              <a:buFontTx/>
              <a:buChar char="-"/>
            </a:pPr>
            <a:r>
              <a:rPr lang="nl-NL" sz="2400" dirty="0" err="1" smtClean="0">
                <a:solidFill>
                  <a:schemeClr val="bg1"/>
                </a:solidFill>
                <a:latin typeface="eurofurence" panose="020F0402020203080204"/>
              </a:rPr>
              <a:t>Talks</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about</a:t>
            </a:r>
            <a:r>
              <a:rPr lang="nl-NL" sz="2400" dirty="0" smtClean="0">
                <a:solidFill>
                  <a:schemeClr val="bg1"/>
                </a:solidFill>
                <a:latin typeface="eurofurence" panose="020F0402020203080204"/>
              </a:rPr>
              <a:t> input </a:t>
            </a:r>
          </a:p>
          <a:p>
            <a:r>
              <a:rPr lang="nl-NL" sz="2400" dirty="0" smtClean="0">
                <a:solidFill>
                  <a:schemeClr val="bg1"/>
                </a:solidFill>
                <a:latin typeface="eurofurence" panose="020F0402020203080204"/>
              </a:rPr>
              <a:t>	- Up </a:t>
            </a:r>
            <a:r>
              <a:rPr lang="nl-NL" sz="2400" dirty="0" err="1" smtClean="0">
                <a:solidFill>
                  <a:schemeClr val="bg1"/>
                </a:solidFill>
                <a:latin typeface="eurofurence" panose="020F0402020203080204"/>
              </a:rPr>
              <a:t>our</a:t>
            </a:r>
            <a:r>
              <a:rPr lang="nl-NL" sz="2400" dirty="0" smtClean="0">
                <a:solidFill>
                  <a:schemeClr val="bg1"/>
                </a:solidFill>
                <a:latin typeface="eurofurence" panose="020F0402020203080204"/>
              </a:rPr>
              <a:t> game</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Altered</a:t>
            </a:r>
            <a:r>
              <a:rPr lang="nl-NL" sz="2400" dirty="0" smtClean="0">
                <a:solidFill>
                  <a:schemeClr val="bg1"/>
                </a:solidFill>
                <a:latin typeface="eurofurence" panose="020F0402020203080204"/>
              </a:rPr>
              <a:t> level design</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Now</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devided</a:t>
            </a:r>
            <a:r>
              <a:rPr lang="nl-NL" sz="2400" dirty="0" smtClean="0">
                <a:solidFill>
                  <a:schemeClr val="bg1"/>
                </a:solidFill>
                <a:latin typeface="eurofurence" panose="020F0402020203080204"/>
              </a:rPr>
              <a:t> level 1 &amp; 3 in multiple smaller </a:t>
            </a:r>
            <a:r>
              <a:rPr lang="nl-NL" sz="2400" dirty="0" err="1" smtClean="0">
                <a:solidFill>
                  <a:schemeClr val="bg1"/>
                </a:solidFill>
                <a:latin typeface="eurofurence" panose="020F0402020203080204"/>
              </a:rPr>
              <a:t>sections</a:t>
            </a:r>
            <a:endParaRPr lang="nl-NL" sz="2400" dirty="0" smtClean="0">
              <a:solidFill>
                <a:schemeClr val="bg1"/>
              </a:solidFill>
              <a:latin typeface="eurofurence" panose="020F0402020203080204"/>
            </a:endParaRP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Scrapping</a:t>
            </a:r>
            <a:r>
              <a:rPr lang="nl-NL" sz="2400" dirty="0" smtClean="0">
                <a:solidFill>
                  <a:schemeClr val="bg1"/>
                </a:solidFill>
                <a:latin typeface="eurofurence" panose="020F0402020203080204"/>
              </a:rPr>
              <a:t> game time without </a:t>
            </a:r>
            <a:r>
              <a:rPr lang="nl-NL" sz="2400" dirty="0" err="1" smtClean="0">
                <a:solidFill>
                  <a:schemeClr val="bg1"/>
                </a:solidFill>
                <a:latin typeface="eurofurence" panose="020F0402020203080204"/>
              </a:rPr>
              <a:t>losing</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massive</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parts</a:t>
            </a:r>
            <a:endParaRPr lang="nl-NL" sz="2400" dirty="0" smtClean="0">
              <a:solidFill>
                <a:schemeClr val="bg1"/>
              </a:solidFill>
              <a:latin typeface="eurofurence" panose="020F0402020203080204"/>
            </a:endParaRPr>
          </a:p>
          <a:p>
            <a:endParaRPr lang="en-GB" sz="2400" dirty="0">
              <a:solidFill>
                <a:schemeClr val="bg1"/>
              </a:solidFill>
              <a:latin typeface="eurofurence" panose="020F0402020203080204"/>
            </a:endParaRPr>
          </a:p>
        </p:txBody>
      </p:sp>
      <p:sp>
        <p:nvSpPr>
          <p:cNvPr id="6" name="Tekstvak 5"/>
          <p:cNvSpPr txBox="1"/>
          <p:nvPr/>
        </p:nvSpPr>
        <p:spPr>
          <a:xfrm>
            <a:off x="4986068" y="4034886"/>
            <a:ext cx="1794295" cy="369332"/>
          </a:xfrm>
          <a:prstGeom prst="rect">
            <a:avLst/>
          </a:prstGeom>
          <a:noFill/>
        </p:spPr>
        <p:txBody>
          <a:bodyPr wrap="square" rtlCol="0">
            <a:spAutoFit/>
          </a:bodyPr>
          <a:lstStyle/>
          <a:p>
            <a:r>
              <a:rPr lang="nl-NL" dirty="0" smtClean="0">
                <a:solidFill>
                  <a:srgbClr val="0070C0"/>
                </a:solidFill>
              </a:rPr>
              <a:t>NATHALY</a:t>
            </a:r>
            <a:endParaRPr lang="en-GB" dirty="0">
              <a:solidFill>
                <a:srgbClr val="0070C0"/>
              </a:solidFill>
            </a:endParaRPr>
          </a:p>
        </p:txBody>
      </p:sp>
    </p:spTree>
    <p:extLst>
      <p:ext uri="{BB962C8B-B14F-4D97-AF65-F5344CB8AC3E}">
        <p14:creationId xmlns:p14="http://schemas.microsoft.com/office/powerpoint/2010/main" val="2138585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Planning:</a:t>
            </a:r>
            <a:r>
              <a:rPr lang="nl-NL" sz="5400" dirty="0" smtClean="0">
                <a:solidFill>
                  <a:schemeClr val="bg1"/>
                </a:solidFill>
                <a:latin typeface="eurofurence" panose="020F0402020203080204" pitchFamily="34" charset="0"/>
              </a:rPr>
              <a:t/>
            </a:r>
            <a:br>
              <a:rPr lang="nl-NL" sz="5400"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Uren registratie</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p:cNvPicPr>
            <a:picLocks noChangeAspect="1"/>
          </p:cNvPicPr>
          <p:nvPr/>
        </p:nvPicPr>
        <p:blipFill>
          <a:blip r:embed="rId3"/>
          <a:stretch>
            <a:fillRect/>
          </a:stretch>
        </p:blipFill>
        <p:spPr>
          <a:xfrm>
            <a:off x="2526380" y="1672804"/>
            <a:ext cx="7406316" cy="4918806"/>
          </a:xfrm>
          <a:prstGeom prst="rect">
            <a:avLst/>
          </a:prstGeom>
        </p:spPr>
      </p:pic>
      <p:sp>
        <p:nvSpPr>
          <p:cNvPr id="6" name="Tekstvak 5"/>
          <p:cNvSpPr txBox="1"/>
          <p:nvPr/>
        </p:nvSpPr>
        <p:spPr>
          <a:xfrm>
            <a:off x="8462513" y="761246"/>
            <a:ext cx="1794295" cy="369332"/>
          </a:xfrm>
          <a:prstGeom prst="rect">
            <a:avLst/>
          </a:prstGeom>
          <a:noFill/>
        </p:spPr>
        <p:txBody>
          <a:bodyPr wrap="square" rtlCol="0">
            <a:spAutoFit/>
          </a:bodyPr>
          <a:lstStyle/>
          <a:p>
            <a:r>
              <a:rPr lang="nl-NL" dirty="0" smtClean="0">
                <a:solidFill>
                  <a:srgbClr val="0070C0"/>
                </a:solidFill>
              </a:rPr>
              <a:t>NATHALY</a:t>
            </a:r>
            <a:endParaRPr lang="en-GB" dirty="0">
              <a:solidFill>
                <a:srgbClr val="0070C0"/>
              </a:solidFill>
            </a:endParaRPr>
          </a:p>
        </p:txBody>
      </p:sp>
    </p:spTree>
    <p:extLst>
      <p:ext uri="{BB962C8B-B14F-4D97-AF65-F5344CB8AC3E}">
        <p14:creationId xmlns:p14="http://schemas.microsoft.com/office/powerpoint/2010/main" val="614033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Planning:</a:t>
            </a:r>
            <a:r>
              <a:rPr lang="nl-NL" sz="5400" dirty="0" smtClean="0">
                <a:solidFill>
                  <a:schemeClr val="bg1"/>
                </a:solidFill>
                <a:latin typeface="eurofurence" panose="020F0402020203080204" pitchFamily="34" charset="0"/>
              </a:rPr>
              <a:t/>
            </a:r>
            <a:br>
              <a:rPr lang="nl-NL" sz="5400"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Planning beheer</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3821501" y="2078026"/>
            <a:ext cx="1794295" cy="369332"/>
          </a:xfrm>
          <a:prstGeom prst="rect">
            <a:avLst/>
          </a:prstGeom>
          <a:noFill/>
        </p:spPr>
        <p:txBody>
          <a:bodyPr wrap="square" rtlCol="0">
            <a:spAutoFit/>
          </a:bodyPr>
          <a:lstStyle/>
          <a:p>
            <a:r>
              <a:rPr lang="nl-NL" dirty="0" smtClean="0">
                <a:solidFill>
                  <a:srgbClr val="0070C0"/>
                </a:solidFill>
              </a:rPr>
              <a:t>NATHALY</a:t>
            </a:r>
            <a:endParaRPr lang="en-GB" dirty="0">
              <a:solidFill>
                <a:srgbClr val="0070C0"/>
              </a:solidFill>
            </a:endParaRPr>
          </a:p>
        </p:txBody>
      </p:sp>
      <p:sp>
        <p:nvSpPr>
          <p:cNvPr id="7" name="Tekstvak 6"/>
          <p:cNvSpPr txBox="1"/>
          <p:nvPr/>
        </p:nvSpPr>
        <p:spPr>
          <a:xfrm>
            <a:off x="4804913" y="3429000"/>
            <a:ext cx="3735238" cy="1754326"/>
          </a:xfrm>
          <a:prstGeom prst="rect">
            <a:avLst/>
          </a:prstGeom>
          <a:noFill/>
        </p:spPr>
        <p:txBody>
          <a:bodyPr wrap="square" rtlCol="0">
            <a:spAutoFit/>
          </a:bodyPr>
          <a:lstStyle/>
          <a:p>
            <a:r>
              <a:rPr lang="nl-NL" dirty="0" err="1" smtClean="0">
                <a:solidFill>
                  <a:srgbClr val="0070C0"/>
                </a:solidFill>
              </a:rPr>
              <a:t>Nathaly</a:t>
            </a:r>
            <a:r>
              <a:rPr lang="nl-NL" dirty="0" smtClean="0">
                <a:solidFill>
                  <a:srgbClr val="0070C0"/>
                </a:solidFill>
              </a:rPr>
              <a:t>, zou je hier (in de echte presentatie) steekwoorden </a:t>
            </a:r>
            <a:r>
              <a:rPr lang="nl-NL" dirty="0" err="1" smtClean="0">
                <a:solidFill>
                  <a:srgbClr val="0070C0"/>
                </a:solidFill>
              </a:rPr>
              <a:t>enzo</a:t>
            </a:r>
            <a:r>
              <a:rPr lang="nl-NL" dirty="0" smtClean="0">
                <a:solidFill>
                  <a:srgbClr val="0070C0"/>
                </a:solidFill>
              </a:rPr>
              <a:t> neer kunnen zetten zodat je deze dia kan presenteren? (Gewoon neerzetten wat je hebt gedaan om de planning up </a:t>
            </a:r>
            <a:r>
              <a:rPr lang="nl-NL" dirty="0" err="1" smtClean="0">
                <a:solidFill>
                  <a:srgbClr val="0070C0"/>
                </a:solidFill>
              </a:rPr>
              <a:t>to</a:t>
            </a:r>
            <a:r>
              <a:rPr lang="nl-NL" dirty="0" smtClean="0">
                <a:solidFill>
                  <a:srgbClr val="0070C0"/>
                </a:solidFill>
              </a:rPr>
              <a:t> date te houden enz.)</a:t>
            </a:r>
            <a:endParaRPr lang="en-GB" dirty="0">
              <a:solidFill>
                <a:srgbClr val="0070C0"/>
              </a:solidFill>
            </a:endParaRPr>
          </a:p>
        </p:txBody>
      </p:sp>
    </p:spTree>
    <p:extLst>
      <p:ext uri="{BB962C8B-B14F-4D97-AF65-F5344CB8AC3E}">
        <p14:creationId xmlns:p14="http://schemas.microsoft.com/office/powerpoint/2010/main" val="96978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Planning:</a:t>
            </a:r>
            <a:r>
              <a:rPr lang="nl-NL" sz="5400" dirty="0" smtClean="0">
                <a:solidFill>
                  <a:schemeClr val="bg1"/>
                </a:solidFill>
                <a:latin typeface="eurofurence" panose="020F0402020203080204" pitchFamily="34" charset="0"/>
              </a:rPr>
              <a:t/>
            </a:r>
            <a:br>
              <a:rPr lang="nl-NL" sz="5400" dirty="0" smtClean="0">
                <a:solidFill>
                  <a:schemeClr val="bg1"/>
                </a:solidFill>
                <a:latin typeface="eurofurence" panose="020F0402020203080204" pitchFamily="34" charset="0"/>
              </a:rPr>
            </a:br>
            <a:r>
              <a:rPr lang="nl-NL" sz="4400" dirty="0" smtClean="0">
                <a:solidFill>
                  <a:schemeClr val="bg1"/>
                </a:solidFill>
                <a:latin typeface="eurofurence" panose="020F0402020203080204" pitchFamily="34" charset="0"/>
              </a:rPr>
              <a:t>Rolverdeling aanhouden</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1132593" y="1772729"/>
            <a:ext cx="9831581" cy="1938992"/>
          </a:xfrm>
          <a:prstGeom prst="rect">
            <a:avLst/>
          </a:prstGeom>
          <a:noFill/>
        </p:spPr>
        <p:txBody>
          <a:bodyPr wrap="square" rtlCol="0">
            <a:spAutoFit/>
          </a:bodyPr>
          <a:lstStyle/>
          <a:p>
            <a:pPr marL="342900" indent="-342900">
              <a:buFontTx/>
              <a:buChar char="-"/>
            </a:pPr>
            <a:r>
              <a:rPr lang="nl-NL" sz="2400" dirty="0" smtClean="0">
                <a:solidFill>
                  <a:schemeClr val="bg1"/>
                </a:solidFill>
                <a:latin typeface="eurofurence" panose="020F0402020203080204"/>
              </a:rPr>
              <a:t>Aanhouden</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Helpen waar nodig</a:t>
            </a: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Rollen worden voornamelijk goed uitgevoerd.</a:t>
            </a:r>
          </a:p>
          <a:p>
            <a:endParaRPr lang="nl-NL" sz="2400" dirty="0" smtClean="0">
              <a:solidFill>
                <a:schemeClr val="bg1"/>
              </a:solidFill>
              <a:latin typeface="eurofurence" panose="020F0402020203080204"/>
            </a:endParaRPr>
          </a:p>
          <a:p>
            <a:endParaRPr lang="en-GB" sz="2400" dirty="0">
              <a:solidFill>
                <a:schemeClr val="bg1"/>
              </a:solidFill>
              <a:latin typeface="eurofurence" panose="020F0402020203080204"/>
            </a:endParaRPr>
          </a:p>
        </p:txBody>
      </p:sp>
      <p:sp>
        <p:nvSpPr>
          <p:cNvPr id="6" name="Tekstvak 5"/>
          <p:cNvSpPr txBox="1"/>
          <p:nvPr/>
        </p:nvSpPr>
        <p:spPr>
          <a:xfrm>
            <a:off x="4554747" y="3630603"/>
            <a:ext cx="1794295" cy="369332"/>
          </a:xfrm>
          <a:prstGeom prst="rect">
            <a:avLst/>
          </a:prstGeom>
          <a:noFill/>
        </p:spPr>
        <p:txBody>
          <a:bodyPr wrap="square" rtlCol="0">
            <a:spAutoFit/>
          </a:bodyPr>
          <a:lstStyle/>
          <a:p>
            <a:r>
              <a:rPr lang="nl-NL" dirty="0" smtClean="0">
                <a:solidFill>
                  <a:srgbClr val="0070C0"/>
                </a:solidFill>
              </a:rPr>
              <a:t>RENÉ</a:t>
            </a:r>
            <a:endParaRPr lang="en-GB" dirty="0">
              <a:solidFill>
                <a:srgbClr val="0070C0"/>
              </a:solidFill>
            </a:endParaRPr>
          </a:p>
        </p:txBody>
      </p:sp>
    </p:spTree>
    <p:extLst>
      <p:ext uri="{BB962C8B-B14F-4D97-AF65-F5344CB8AC3E}">
        <p14:creationId xmlns:p14="http://schemas.microsoft.com/office/powerpoint/2010/main" val="220084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2574985"/>
            <a:ext cx="10193890" cy="1276710"/>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Organisatie</a:t>
            </a:r>
            <a:endParaRPr lang="nl-NL" sz="88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0445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5400" dirty="0" smtClean="0">
                <a:solidFill>
                  <a:schemeClr val="bg1"/>
                </a:solidFill>
                <a:latin typeface="eurofurence" panose="020F0402020203080204" pitchFamily="34" charset="0"/>
              </a:rPr>
              <a:t>Organisatie</a:t>
            </a:r>
            <a:br>
              <a:rPr lang="nl-NL" sz="5400" dirty="0" smtClean="0">
                <a:solidFill>
                  <a:schemeClr val="bg1"/>
                </a:solidFill>
                <a:latin typeface="eurofurence" panose="020F0402020203080204" pitchFamily="34" charset="0"/>
              </a:rPr>
            </a:br>
            <a:r>
              <a:rPr lang="nl-NL" sz="4400" dirty="0" err="1" smtClean="0">
                <a:solidFill>
                  <a:schemeClr val="bg1"/>
                </a:solidFill>
                <a:latin typeface="eurofurence" panose="020F0402020203080204" pitchFamily="34" charset="0"/>
              </a:rPr>
              <a:t>Naming</a:t>
            </a:r>
            <a:r>
              <a:rPr lang="nl-NL" sz="4400" dirty="0" smtClean="0">
                <a:solidFill>
                  <a:schemeClr val="bg1"/>
                </a:solidFill>
                <a:latin typeface="eurofurence" panose="020F0402020203080204" pitchFamily="34" charset="0"/>
              </a:rPr>
              <a:t> </a:t>
            </a:r>
            <a:r>
              <a:rPr lang="nl-NL" sz="4400" dirty="0" err="1" smtClean="0">
                <a:solidFill>
                  <a:schemeClr val="bg1"/>
                </a:solidFill>
                <a:latin typeface="eurofurence" panose="020F0402020203080204" pitchFamily="34" charset="0"/>
              </a:rPr>
              <a:t>convention</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VICTORIA</a:t>
            </a:r>
            <a:endParaRPr lang="en-GB" dirty="0">
              <a:solidFill>
                <a:srgbClr val="0070C0"/>
              </a:solidFill>
            </a:endParaRPr>
          </a:p>
        </p:txBody>
      </p:sp>
      <p:sp>
        <p:nvSpPr>
          <p:cNvPr id="7" name="Tekstvak 6"/>
          <p:cNvSpPr txBox="1"/>
          <p:nvPr/>
        </p:nvSpPr>
        <p:spPr>
          <a:xfrm>
            <a:off x="4882551" y="3361032"/>
            <a:ext cx="3105509" cy="1477328"/>
          </a:xfrm>
          <a:prstGeom prst="rect">
            <a:avLst/>
          </a:prstGeom>
          <a:noFill/>
        </p:spPr>
        <p:txBody>
          <a:bodyPr wrap="square" rtlCol="0">
            <a:spAutoFit/>
          </a:bodyPr>
          <a:lstStyle/>
          <a:p>
            <a:r>
              <a:rPr lang="nl-NL" dirty="0" smtClean="0">
                <a:solidFill>
                  <a:srgbClr val="0070C0"/>
                </a:solidFill>
              </a:rPr>
              <a:t>NOTE: Vic, zou jij hier (in de echte presentatie)  steekwoorden op kunnen schrijven zodat je hierover kan presenteren?</a:t>
            </a:r>
            <a:endParaRPr lang="en-GB" dirty="0">
              <a:solidFill>
                <a:srgbClr val="0070C0"/>
              </a:solidFill>
            </a:endParaRPr>
          </a:p>
        </p:txBody>
      </p:sp>
    </p:spTree>
    <p:extLst>
      <p:ext uri="{BB962C8B-B14F-4D97-AF65-F5344CB8AC3E}">
        <p14:creationId xmlns:p14="http://schemas.microsoft.com/office/powerpoint/2010/main" val="2771669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524000" y="570192"/>
            <a:ext cx="9144000" cy="901234"/>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Inhoudsopgave</a:t>
            </a:r>
            <a:endParaRPr lang="nl-NL" dirty="0">
              <a:solidFill>
                <a:schemeClr val="bg1"/>
              </a:solidFill>
              <a:latin typeface="eurofurence" panose="020F0402020203080204" pitchFamily="34" charset="0"/>
            </a:endParaRPr>
          </a:p>
        </p:txBody>
      </p:sp>
      <p:sp>
        <p:nvSpPr>
          <p:cNvPr id="3" name="Ondertitel 2"/>
          <p:cNvSpPr>
            <a:spLocks noGrp="1"/>
          </p:cNvSpPr>
          <p:nvPr>
            <p:ph type="subTitle" idx="1"/>
          </p:nvPr>
        </p:nvSpPr>
        <p:spPr>
          <a:xfrm>
            <a:off x="1519515" y="1713474"/>
            <a:ext cx="9144000" cy="4513729"/>
          </a:xfrm>
        </p:spPr>
        <p:txBody>
          <a:bodyPr>
            <a:normAutofit fontScale="92500" lnSpcReduction="10000"/>
          </a:bodyPr>
          <a:lstStyle/>
          <a:p>
            <a:pPr marL="342900" indent="-342900" algn="l">
              <a:buFontTx/>
              <a:buChar char="-"/>
            </a:pPr>
            <a:r>
              <a:rPr lang="nl-NL" dirty="0" err="1" smtClean="0">
                <a:solidFill>
                  <a:schemeClr val="bg1"/>
                </a:solidFill>
              </a:rPr>
              <a:t>Onwerp</a:t>
            </a:r>
            <a:r>
              <a:rPr lang="nl-NL" dirty="0" smtClean="0">
                <a:solidFill>
                  <a:schemeClr val="bg1"/>
                </a:solidFill>
              </a:rPr>
              <a:t> / GDD</a:t>
            </a:r>
          </a:p>
          <a:p>
            <a:pPr algn="l"/>
            <a:endParaRPr lang="nl-NL" dirty="0" smtClean="0">
              <a:solidFill>
                <a:schemeClr val="bg1"/>
              </a:solidFill>
            </a:endParaRPr>
          </a:p>
          <a:p>
            <a:pPr marL="342900" indent="-342900" algn="l">
              <a:buFontTx/>
              <a:buChar char="-"/>
            </a:pPr>
            <a:r>
              <a:rPr lang="nl-NL" dirty="0" smtClean="0">
                <a:solidFill>
                  <a:schemeClr val="bg1"/>
                </a:solidFill>
              </a:rPr>
              <a:t>Realisatie</a:t>
            </a:r>
          </a:p>
          <a:p>
            <a:pPr algn="l"/>
            <a:endParaRPr lang="nl-NL" dirty="0" smtClean="0">
              <a:solidFill>
                <a:schemeClr val="bg1"/>
              </a:solidFill>
            </a:endParaRPr>
          </a:p>
          <a:p>
            <a:pPr marL="342900" indent="-342900" algn="l">
              <a:buFontTx/>
              <a:buChar char="-"/>
            </a:pPr>
            <a:r>
              <a:rPr lang="nl-NL" dirty="0" smtClean="0">
                <a:solidFill>
                  <a:schemeClr val="bg1"/>
                </a:solidFill>
              </a:rPr>
              <a:t>Tijdgebruik</a:t>
            </a:r>
          </a:p>
          <a:p>
            <a:pPr algn="l"/>
            <a:endParaRPr lang="nl-NL" dirty="0">
              <a:solidFill>
                <a:schemeClr val="bg1"/>
              </a:solidFill>
            </a:endParaRPr>
          </a:p>
          <a:p>
            <a:pPr marL="342900" indent="-342900" algn="l">
              <a:buFontTx/>
              <a:buChar char="-"/>
            </a:pPr>
            <a:r>
              <a:rPr lang="nl-NL" dirty="0" smtClean="0">
                <a:solidFill>
                  <a:schemeClr val="bg1"/>
                </a:solidFill>
              </a:rPr>
              <a:t>Planning</a:t>
            </a:r>
          </a:p>
          <a:p>
            <a:pPr algn="l"/>
            <a:endParaRPr lang="nl-NL" dirty="0">
              <a:solidFill>
                <a:schemeClr val="bg1"/>
              </a:solidFill>
            </a:endParaRPr>
          </a:p>
          <a:p>
            <a:pPr marL="342900" indent="-342900" algn="l">
              <a:buFontTx/>
              <a:buChar char="-"/>
            </a:pPr>
            <a:r>
              <a:rPr lang="nl-NL" dirty="0" smtClean="0">
                <a:solidFill>
                  <a:schemeClr val="bg1"/>
                </a:solidFill>
              </a:rPr>
              <a:t>Organisatie</a:t>
            </a:r>
          </a:p>
          <a:p>
            <a:pPr marL="342900" indent="-342900" algn="l">
              <a:buFontTx/>
              <a:buChar char="-"/>
            </a:pPr>
            <a:endParaRPr lang="nl-NL" dirty="0">
              <a:solidFill>
                <a:schemeClr val="bg1"/>
              </a:solidFill>
            </a:endParaRPr>
          </a:p>
          <a:p>
            <a:pPr marL="342900" indent="-342900" algn="l">
              <a:buFontTx/>
              <a:buChar char="-"/>
            </a:pPr>
            <a:r>
              <a:rPr lang="nl-NL" dirty="0" smtClean="0">
                <a:solidFill>
                  <a:schemeClr val="bg1"/>
                </a:solidFill>
              </a:rPr>
              <a:t>Concept</a:t>
            </a:r>
          </a:p>
          <a:p>
            <a:pPr algn="l"/>
            <a:endParaRPr lang="nl-NL" dirty="0" smtClean="0">
              <a:solidFill>
                <a:schemeClr val="bg1"/>
              </a:solidFill>
            </a:endParaRPr>
          </a:p>
          <a:p>
            <a:pPr algn="l"/>
            <a:endParaRPr lang="nl-NL" dirty="0" smtClean="0">
              <a:solidFill>
                <a:schemeClr val="bg1"/>
              </a:solidFill>
            </a:endParaRPr>
          </a:p>
          <a:p>
            <a:pPr marL="342900" indent="-342900" algn="l">
              <a:buFontTx/>
              <a:buChar char="-"/>
            </a:pPr>
            <a:endParaRPr lang="nl-NL" dirty="0" smtClean="0">
              <a:solidFill>
                <a:schemeClr val="bg1"/>
              </a:solidFill>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INTRO: VICTORIA</a:t>
            </a:r>
            <a:endParaRPr lang="en-GB" dirty="0">
              <a:solidFill>
                <a:srgbClr val="0070C0"/>
              </a:solidFill>
            </a:endParaRPr>
          </a:p>
        </p:txBody>
      </p:sp>
    </p:spTree>
    <p:extLst>
      <p:ext uri="{BB962C8B-B14F-4D97-AF65-F5344CB8AC3E}">
        <p14:creationId xmlns:p14="http://schemas.microsoft.com/office/powerpoint/2010/main" val="3448007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5400" dirty="0" smtClean="0">
                <a:solidFill>
                  <a:schemeClr val="bg1"/>
                </a:solidFill>
                <a:latin typeface="eurofurence" panose="020F0402020203080204" pitchFamily="34" charset="0"/>
              </a:rPr>
              <a:t>Organisatie</a:t>
            </a:r>
            <a:br>
              <a:rPr lang="nl-NL" sz="5400" dirty="0" smtClean="0">
                <a:solidFill>
                  <a:schemeClr val="bg1"/>
                </a:solidFill>
                <a:latin typeface="eurofurence" panose="020F0402020203080204" pitchFamily="34" charset="0"/>
              </a:rPr>
            </a:br>
            <a:r>
              <a:rPr lang="nl-NL" sz="4400" dirty="0" err="1" smtClean="0">
                <a:solidFill>
                  <a:schemeClr val="bg1"/>
                </a:solidFill>
                <a:latin typeface="eurofurence" panose="020F0402020203080204" pitchFamily="34" charset="0"/>
              </a:rPr>
              <a:t>Repository</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1132593" y="1906438"/>
            <a:ext cx="9935098" cy="1200329"/>
          </a:xfrm>
          <a:prstGeom prst="rect">
            <a:avLst/>
          </a:prstGeom>
          <a:noFill/>
        </p:spPr>
        <p:txBody>
          <a:bodyPr wrap="square" rtlCol="0">
            <a:spAutoFit/>
          </a:bodyPr>
          <a:lstStyle/>
          <a:p>
            <a:pPr marL="342900" indent="-342900">
              <a:buFontTx/>
              <a:buChar char="-"/>
            </a:pPr>
            <a:r>
              <a:rPr lang="nl-NL" sz="2400" dirty="0" err="1" smtClean="0">
                <a:solidFill>
                  <a:schemeClr val="bg1"/>
                </a:solidFill>
                <a:latin typeface="eurofurence" panose="020F0402020203080204"/>
              </a:rPr>
              <a:t>Github</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errors</a:t>
            </a:r>
            <a:endParaRPr lang="nl-NL" sz="2400" dirty="0" smtClean="0">
              <a:solidFill>
                <a:schemeClr val="bg1"/>
              </a:solidFill>
              <a:latin typeface="eurofurence" panose="020F0402020203080204"/>
            </a:endParaRPr>
          </a:p>
          <a:p>
            <a:r>
              <a:rPr lang="nl-NL" sz="2400" dirty="0">
                <a:solidFill>
                  <a:schemeClr val="bg1"/>
                </a:solidFill>
                <a:latin typeface="eurofurence" panose="020F0402020203080204"/>
              </a:rPr>
              <a:t>	</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Failed</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to</a:t>
            </a:r>
            <a:r>
              <a:rPr lang="nl-NL" sz="2400" dirty="0" smtClean="0">
                <a:solidFill>
                  <a:schemeClr val="bg1"/>
                </a:solidFill>
                <a:latin typeface="eurofurence" panose="020F0402020203080204"/>
              </a:rPr>
              <a:t> </a:t>
            </a:r>
            <a:r>
              <a:rPr lang="nl-NL" sz="2400" dirty="0" smtClean="0">
                <a:solidFill>
                  <a:schemeClr val="bg1"/>
                </a:solidFill>
                <a:latin typeface="eurofurence" panose="020F0402020203080204"/>
              </a:rPr>
              <a:t>sync</a:t>
            </a:r>
            <a:endParaRPr lang="nl-NL" sz="2400" dirty="0" smtClean="0">
              <a:solidFill>
                <a:schemeClr val="bg1"/>
              </a:solidFill>
              <a:latin typeface="eurofurence" panose="020F0402020203080204"/>
            </a:endParaRPr>
          </a:p>
          <a:p>
            <a:endParaRPr lang="nl-NL" sz="2400" dirty="0" smtClean="0">
              <a:solidFill>
                <a:schemeClr val="bg1"/>
              </a:solidFill>
              <a:latin typeface="eurofurence" panose="020F0402020203080204"/>
            </a:endParaRPr>
          </a:p>
        </p:txBody>
      </p:sp>
      <p:sp>
        <p:nvSpPr>
          <p:cNvPr id="7" name="Tekstvak 6"/>
          <p:cNvSpPr txBox="1"/>
          <p:nvPr/>
        </p:nvSpPr>
        <p:spPr>
          <a:xfrm>
            <a:off x="4804913" y="2467155"/>
            <a:ext cx="1794295" cy="923330"/>
          </a:xfrm>
          <a:prstGeom prst="rect">
            <a:avLst/>
          </a:prstGeom>
          <a:noFill/>
        </p:spPr>
        <p:txBody>
          <a:bodyPr wrap="square" rtlCol="0">
            <a:spAutoFit/>
          </a:bodyPr>
          <a:lstStyle/>
          <a:p>
            <a:r>
              <a:rPr lang="nl-NL" dirty="0" smtClean="0">
                <a:solidFill>
                  <a:srgbClr val="0070C0"/>
                </a:solidFill>
              </a:rPr>
              <a:t>Positie open voor overleg (WYBREN?)</a:t>
            </a:r>
            <a:endParaRPr lang="en-GB" dirty="0">
              <a:solidFill>
                <a:srgbClr val="0070C0"/>
              </a:solidFill>
            </a:endParaRPr>
          </a:p>
        </p:txBody>
      </p:sp>
    </p:spTree>
    <p:extLst>
      <p:ext uri="{BB962C8B-B14F-4D97-AF65-F5344CB8AC3E}">
        <p14:creationId xmlns:p14="http://schemas.microsoft.com/office/powerpoint/2010/main" val="3633100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5400" dirty="0" smtClean="0">
                <a:solidFill>
                  <a:schemeClr val="bg1"/>
                </a:solidFill>
                <a:latin typeface="eurofurence" panose="020F0402020203080204" pitchFamily="34" charset="0"/>
              </a:rPr>
              <a:t>Organisatie</a:t>
            </a:r>
            <a:br>
              <a:rPr lang="nl-NL" sz="5400" dirty="0" smtClean="0">
                <a:solidFill>
                  <a:schemeClr val="bg1"/>
                </a:solidFill>
                <a:latin typeface="eurofurence" panose="020F0402020203080204" pitchFamily="34" charset="0"/>
              </a:rPr>
            </a:br>
            <a:r>
              <a:rPr lang="nl-NL" sz="4400" dirty="0" smtClean="0">
                <a:solidFill>
                  <a:schemeClr val="bg1"/>
                </a:solidFill>
                <a:latin typeface="eurofurence" panose="020F0402020203080204" pitchFamily="34" charset="0"/>
              </a:rPr>
              <a:t>Sources</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761781" y="2441276"/>
            <a:ext cx="4261449" cy="1477328"/>
          </a:xfrm>
          <a:prstGeom prst="rect">
            <a:avLst/>
          </a:prstGeom>
          <a:noFill/>
        </p:spPr>
        <p:txBody>
          <a:bodyPr wrap="square" rtlCol="0">
            <a:spAutoFit/>
          </a:bodyPr>
          <a:lstStyle/>
          <a:p>
            <a:r>
              <a:rPr lang="nl-NL" dirty="0" smtClean="0">
                <a:solidFill>
                  <a:srgbClr val="0070C0"/>
                </a:solidFill>
              </a:rPr>
              <a:t>Ik heb eerlijk gezegd geen idee wat ik hier toe moet voegen, dus dat vraag ik morgen van te voren nog even aan iemand, en dan geven we deze taak wel aan een geschikt persoon.</a:t>
            </a:r>
            <a:endParaRPr lang="en-GB" dirty="0">
              <a:solidFill>
                <a:srgbClr val="0070C0"/>
              </a:solidFill>
            </a:endParaRPr>
          </a:p>
        </p:txBody>
      </p:sp>
    </p:spTree>
    <p:extLst>
      <p:ext uri="{BB962C8B-B14F-4D97-AF65-F5344CB8AC3E}">
        <p14:creationId xmlns:p14="http://schemas.microsoft.com/office/powerpoint/2010/main" val="3962927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41" y="2000821"/>
            <a:ext cx="4590518" cy="3246463"/>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9781" y="2026700"/>
            <a:ext cx="5520759" cy="3105427"/>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Concept</a:t>
            </a:r>
            <a:endParaRPr lang="nl-NL" sz="8800" dirty="0">
              <a:solidFill>
                <a:schemeClr val="bg1"/>
              </a:solidFill>
              <a:latin typeface="eurofurence" panose="020F0402020203080204" pitchFamily="34" charset="0"/>
            </a:endParaRPr>
          </a:p>
        </p:txBody>
      </p:sp>
    </p:spTree>
    <p:extLst>
      <p:ext uri="{BB962C8B-B14F-4D97-AF65-F5344CB8AC3E}">
        <p14:creationId xmlns:p14="http://schemas.microsoft.com/office/powerpoint/2010/main" val="2318414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5400" dirty="0" smtClean="0">
                <a:solidFill>
                  <a:schemeClr val="bg1"/>
                </a:solidFill>
                <a:latin typeface="eurofurence" panose="020F0402020203080204" pitchFamily="34" charset="0"/>
              </a:rPr>
              <a:t>Concept</a:t>
            </a:r>
            <a:br>
              <a:rPr lang="nl-NL" sz="5400" dirty="0" smtClean="0">
                <a:solidFill>
                  <a:schemeClr val="bg1"/>
                </a:solidFill>
                <a:latin typeface="eurofurence" panose="020F0402020203080204" pitchFamily="34" charset="0"/>
              </a:rPr>
            </a:br>
            <a:r>
              <a:rPr lang="nl-NL" sz="4400" dirty="0" smtClean="0">
                <a:solidFill>
                  <a:schemeClr val="bg1"/>
                </a:solidFill>
                <a:latin typeface="eurofurence" panose="020F0402020203080204" pitchFamily="34" charset="0"/>
              </a:rPr>
              <a:t>Style Guide</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3854" y="1772729"/>
            <a:ext cx="5377132" cy="2653830"/>
          </a:xfrm>
          <a:prstGeom prst="rect">
            <a:avLst/>
          </a:prstGeom>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308" y="346065"/>
            <a:ext cx="3220996" cy="1810539"/>
          </a:xfrm>
          <a:prstGeom prst="rect">
            <a:avLst/>
          </a:prstGeom>
        </p:spPr>
      </p:pic>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3096" y="294057"/>
            <a:ext cx="2386624" cy="1708394"/>
          </a:xfrm>
          <a:prstGeom prst="rect">
            <a:avLst/>
          </a:prstGeom>
        </p:spPr>
      </p:pic>
      <p:pic>
        <p:nvPicPr>
          <p:cNvPr id="9" name="Afbeelding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995" y="2002451"/>
            <a:ext cx="3123812" cy="2982335"/>
          </a:xfrm>
          <a:prstGeom prst="rect">
            <a:avLst/>
          </a:prstGeom>
        </p:spPr>
      </p:pic>
      <p:pic>
        <p:nvPicPr>
          <p:cNvPr id="10" name="Afbeelding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1298" y="4478567"/>
            <a:ext cx="3338422" cy="2086514"/>
          </a:xfrm>
          <a:prstGeom prst="rect">
            <a:avLst/>
          </a:prstGeom>
        </p:spPr>
      </p:pic>
      <p:pic>
        <p:nvPicPr>
          <p:cNvPr id="11" name="Afbeelding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9303" y="3814562"/>
            <a:ext cx="3877934" cy="2758181"/>
          </a:xfrm>
          <a:prstGeom prst="rect">
            <a:avLst/>
          </a:prstGeom>
        </p:spPr>
      </p:pic>
      <p:pic>
        <p:nvPicPr>
          <p:cNvPr id="12" name="Afbeelding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9196" y="1844917"/>
            <a:ext cx="3250396" cy="2437797"/>
          </a:xfrm>
          <a:prstGeom prst="rect">
            <a:avLst/>
          </a:prstGeom>
        </p:spPr>
      </p:pic>
      <p:pic>
        <p:nvPicPr>
          <p:cNvPr id="14" name="Afbeelding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490" y="3886750"/>
            <a:ext cx="4646763" cy="2613804"/>
          </a:xfrm>
          <a:prstGeom prst="rect">
            <a:avLst/>
          </a:prstGeom>
        </p:spPr>
      </p:pic>
      <p:sp>
        <p:nvSpPr>
          <p:cNvPr id="13" name="Tekstvak 12"/>
          <p:cNvSpPr txBox="1"/>
          <p:nvPr/>
        </p:nvSpPr>
        <p:spPr>
          <a:xfrm>
            <a:off x="7303658" y="605003"/>
            <a:ext cx="1794295" cy="369332"/>
          </a:xfrm>
          <a:prstGeom prst="rect">
            <a:avLst/>
          </a:prstGeom>
          <a:noFill/>
        </p:spPr>
        <p:txBody>
          <a:bodyPr wrap="square" rtlCol="0">
            <a:spAutoFit/>
          </a:bodyPr>
          <a:lstStyle/>
          <a:p>
            <a:r>
              <a:rPr lang="nl-NL" dirty="0" smtClean="0">
                <a:solidFill>
                  <a:srgbClr val="0070C0"/>
                </a:solidFill>
              </a:rPr>
              <a:t>GERWIN</a:t>
            </a:r>
            <a:endParaRPr lang="en-GB" dirty="0">
              <a:solidFill>
                <a:srgbClr val="0070C0"/>
              </a:solidFill>
            </a:endParaRPr>
          </a:p>
        </p:txBody>
      </p:sp>
    </p:spTree>
    <p:extLst>
      <p:ext uri="{BB962C8B-B14F-4D97-AF65-F5344CB8AC3E}">
        <p14:creationId xmlns:p14="http://schemas.microsoft.com/office/powerpoint/2010/main" val="260387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5400" dirty="0" smtClean="0">
                <a:solidFill>
                  <a:schemeClr val="bg1"/>
                </a:solidFill>
                <a:latin typeface="eurofurence" panose="020F0402020203080204" pitchFamily="34" charset="0"/>
              </a:rPr>
              <a:t>Concept</a:t>
            </a:r>
            <a:br>
              <a:rPr lang="nl-NL" sz="5400" dirty="0" smtClean="0">
                <a:solidFill>
                  <a:schemeClr val="bg1"/>
                </a:solidFill>
                <a:latin typeface="eurofurence" panose="020F0402020203080204" pitchFamily="34" charset="0"/>
              </a:rPr>
            </a:br>
            <a:r>
              <a:rPr lang="nl-NL" sz="4400" dirty="0" err="1" smtClean="0">
                <a:solidFill>
                  <a:schemeClr val="bg1"/>
                </a:solidFill>
                <a:latin typeface="eurofurence" panose="020F0402020203080204" pitchFamily="34" charset="0"/>
              </a:rPr>
              <a:t>Busines</a:t>
            </a:r>
            <a:r>
              <a:rPr lang="nl-NL" sz="4400" dirty="0" smtClean="0">
                <a:solidFill>
                  <a:schemeClr val="bg1"/>
                </a:solidFill>
                <a:latin typeface="eurofurence" panose="020F0402020203080204" pitchFamily="34" charset="0"/>
              </a:rPr>
              <a:t> </a:t>
            </a:r>
            <a:r>
              <a:rPr lang="nl-NL" sz="4400" dirty="0" err="1" smtClean="0">
                <a:solidFill>
                  <a:schemeClr val="bg1"/>
                </a:solidFill>
                <a:latin typeface="eurofurence" panose="020F0402020203080204" pitchFamily="34" charset="0"/>
              </a:rPr>
              <a:t>value</a:t>
            </a:r>
            <a:r>
              <a:rPr lang="nl-NL" sz="4400" dirty="0" smtClean="0">
                <a:solidFill>
                  <a:schemeClr val="bg1"/>
                </a:solidFill>
                <a:latin typeface="eurofurence" panose="020F0402020203080204" pitchFamily="34" charset="0"/>
              </a:rPr>
              <a:t>(?)</a:t>
            </a:r>
            <a:endParaRPr lang="nl-NL" sz="54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1132593" y="2173857"/>
            <a:ext cx="9874713" cy="461665"/>
          </a:xfrm>
          <a:prstGeom prst="rect">
            <a:avLst/>
          </a:prstGeom>
          <a:noFill/>
        </p:spPr>
        <p:txBody>
          <a:bodyPr wrap="square" rtlCol="0">
            <a:spAutoFit/>
          </a:bodyPr>
          <a:lstStyle/>
          <a:p>
            <a:r>
              <a:rPr lang="nl-NL" sz="2400" dirty="0" smtClean="0">
                <a:solidFill>
                  <a:schemeClr val="bg1"/>
                </a:solidFill>
                <a:latin typeface="eurofurence" panose="020F0402020203080204"/>
              </a:rPr>
              <a:t>- Target </a:t>
            </a:r>
            <a:r>
              <a:rPr lang="nl-NL" sz="2400" dirty="0" err="1" smtClean="0">
                <a:solidFill>
                  <a:schemeClr val="bg1"/>
                </a:solidFill>
                <a:latin typeface="eurofurence" panose="020F0402020203080204"/>
              </a:rPr>
              <a:t>Audience</a:t>
            </a:r>
            <a:endParaRPr lang="en-GB" sz="2400" dirty="0">
              <a:solidFill>
                <a:schemeClr val="bg1"/>
              </a:solidFill>
              <a:latin typeface="eurofurence" panose="020F0402020203080204"/>
            </a:endParaRPr>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VICTORIA</a:t>
            </a:r>
            <a:endParaRPr lang="en-GB" dirty="0">
              <a:solidFill>
                <a:srgbClr val="0070C0"/>
              </a:solidFill>
            </a:endParaRPr>
          </a:p>
        </p:txBody>
      </p:sp>
    </p:spTree>
    <p:extLst>
      <p:ext uri="{BB962C8B-B14F-4D97-AF65-F5344CB8AC3E}">
        <p14:creationId xmlns:p14="http://schemas.microsoft.com/office/powerpoint/2010/main" val="2485725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2087592"/>
            <a:ext cx="10193890" cy="2333446"/>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Einde</a:t>
            </a:r>
            <a:br>
              <a:rPr lang="nl-NL" sz="8800" dirty="0" smtClean="0">
                <a:solidFill>
                  <a:schemeClr val="bg1"/>
                </a:solidFill>
                <a:latin typeface="eurofurence" panose="020F0402020203080204" pitchFamily="34" charset="0"/>
              </a:rPr>
            </a:br>
            <a:r>
              <a:rPr lang="nl-NL" sz="8800" dirty="0" smtClean="0">
                <a:solidFill>
                  <a:schemeClr val="bg1"/>
                </a:solidFill>
                <a:latin typeface="eurofurence" panose="020F0402020203080204" pitchFamily="34" charset="0"/>
              </a:rPr>
              <a:t>Nog vragen?</a:t>
            </a:r>
            <a:endParaRPr lang="nl-NL" sz="88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960189" y="1320237"/>
            <a:ext cx="1794295" cy="646331"/>
          </a:xfrm>
          <a:prstGeom prst="rect">
            <a:avLst/>
          </a:prstGeom>
          <a:noFill/>
        </p:spPr>
        <p:txBody>
          <a:bodyPr wrap="square" rtlCol="0">
            <a:spAutoFit/>
          </a:bodyPr>
          <a:lstStyle/>
          <a:p>
            <a:r>
              <a:rPr lang="nl-NL" dirty="0" smtClean="0">
                <a:solidFill>
                  <a:srgbClr val="0070C0"/>
                </a:solidFill>
              </a:rPr>
              <a:t>Positie open voor overleg</a:t>
            </a:r>
            <a:endParaRPr lang="en-GB" dirty="0">
              <a:solidFill>
                <a:srgbClr val="0070C0"/>
              </a:solidFill>
            </a:endParaRPr>
          </a:p>
        </p:txBody>
      </p:sp>
      <p:sp>
        <p:nvSpPr>
          <p:cNvPr id="7" name="Tekstvak 6"/>
          <p:cNvSpPr txBox="1"/>
          <p:nvPr/>
        </p:nvSpPr>
        <p:spPr>
          <a:xfrm>
            <a:off x="1183085" y="4235257"/>
            <a:ext cx="4908430" cy="2308324"/>
          </a:xfrm>
          <a:prstGeom prst="rect">
            <a:avLst/>
          </a:prstGeom>
          <a:noFill/>
        </p:spPr>
        <p:txBody>
          <a:bodyPr wrap="square" rtlCol="0">
            <a:spAutoFit/>
          </a:bodyPr>
          <a:lstStyle/>
          <a:p>
            <a:r>
              <a:rPr lang="nl-NL" dirty="0" err="1" smtClean="0">
                <a:solidFill>
                  <a:srgbClr val="0070C0"/>
                </a:solidFill>
              </a:rPr>
              <a:t>Oke</a:t>
            </a:r>
            <a:r>
              <a:rPr lang="nl-NL" dirty="0" smtClean="0">
                <a:solidFill>
                  <a:srgbClr val="0070C0"/>
                </a:solidFill>
              </a:rPr>
              <a:t>, ik heb even geteld, zonder de open posities hebben we pp het volgende aantal taken:</a:t>
            </a:r>
          </a:p>
          <a:p>
            <a:r>
              <a:rPr lang="nl-NL" dirty="0" smtClean="0">
                <a:solidFill>
                  <a:srgbClr val="0070C0"/>
                </a:solidFill>
              </a:rPr>
              <a:t>Vic: 4 </a:t>
            </a:r>
          </a:p>
          <a:p>
            <a:r>
              <a:rPr lang="nl-NL" dirty="0" smtClean="0">
                <a:solidFill>
                  <a:srgbClr val="0070C0"/>
                </a:solidFill>
              </a:rPr>
              <a:t>Wybren: 4 </a:t>
            </a:r>
          </a:p>
          <a:p>
            <a:r>
              <a:rPr lang="nl-NL" dirty="0" smtClean="0">
                <a:solidFill>
                  <a:srgbClr val="0070C0"/>
                </a:solidFill>
              </a:rPr>
              <a:t>Jay: 2</a:t>
            </a:r>
          </a:p>
          <a:p>
            <a:r>
              <a:rPr lang="nl-NL" dirty="0" err="1" smtClean="0">
                <a:solidFill>
                  <a:srgbClr val="0070C0"/>
                </a:solidFill>
              </a:rPr>
              <a:t>Nathaly</a:t>
            </a:r>
            <a:r>
              <a:rPr lang="nl-NL" dirty="0" smtClean="0">
                <a:solidFill>
                  <a:srgbClr val="0070C0"/>
                </a:solidFill>
              </a:rPr>
              <a:t>: 4</a:t>
            </a:r>
          </a:p>
          <a:p>
            <a:r>
              <a:rPr lang="nl-NL" dirty="0" smtClean="0">
                <a:solidFill>
                  <a:srgbClr val="0070C0"/>
                </a:solidFill>
              </a:rPr>
              <a:t>René: 3</a:t>
            </a:r>
          </a:p>
          <a:p>
            <a:r>
              <a:rPr lang="nl-NL" dirty="0" smtClean="0">
                <a:solidFill>
                  <a:srgbClr val="0070C0"/>
                </a:solidFill>
              </a:rPr>
              <a:t>Gerwin: 2</a:t>
            </a:r>
            <a:endParaRPr lang="en-GB" dirty="0">
              <a:solidFill>
                <a:srgbClr val="0070C0"/>
              </a:solidFill>
            </a:endParaRPr>
          </a:p>
        </p:txBody>
      </p:sp>
      <p:sp>
        <p:nvSpPr>
          <p:cNvPr id="8" name="Tekstvak 7"/>
          <p:cNvSpPr txBox="1"/>
          <p:nvPr/>
        </p:nvSpPr>
        <p:spPr>
          <a:xfrm>
            <a:off x="3637300" y="5279366"/>
            <a:ext cx="3815923" cy="923330"/>
          </a:xfrm>
          <a:prstGeom prst="rect">
            <a:avLst/>
          </a:prstGeom>
          <a:noFill/>
        </p:spPr>
        <p:txBody>
          <a:bodyPr wrap="square" rtlCol="0">
            <a:spAutoFit/>
          </a:bodyPr>
          <a:lstStyle/>
          <a:p>
            <a:r>
              <a:rPr lang="nl-NL" dirty="0" smtClean="0">
                <a:solidFill>
                  <a:srgbClr val="0070C0"/>
                </a:solidFill>
              </a:rPr>
              <a:t>De nog openstaande taken moeten dus verdeeld worden onder Jay en Gerwin.</a:t>
            </a:r>
            <a:endParaRPr lang="en-GB" dirty="0">
              <a:solidFill>
                <a:srgbClr val="0070C0"/>
              </a:solidFill>
            </a:endParaRPr>
          </a:p>
        </p:txBody>
      </p:sp>
    </p:spTree>
    <p:extLst>
      <p:ext uri="{BB962C8B-B14F-4D97-AF65-F5344CB8AC3E}">
        <p14:creationId xmlns:p14="http://schemas.microsoft.com/office/powerpoint/2010/main" val="140271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530524"/>
            <a:ext cx="10193890" cy="1276710"/>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Ontwerp / GDD</a:t>
            </a:r>
            <a:endParaRPr lang="nl-NL" sz="88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p:cNvPicPr>
            <a:picLocks noChangeAspect="1"/>
          </p:cNvPicPr>
          <p:nvPr/>
        </p:nvPicPr>
        <p:blipFill>
          <a:blip r:embed="rId3"/>
          <a:stretch>
            <a:fillRect/>
          </a:stretch>
        </p:blipFill>
        <p:spPr>
          <a:xfrm>
            <a:off x="2921818" y="1807234"/>
            <a:ext cx="6339394" cy="4490975"/>
          </a:xfrm>
          <a:prstGeom prst="rect">
            <a:avLst/>
          </a:prstGeom>
        </p:spPr>
      </p:pic>
      <p:sp>
        <p:nvSpPr>
          <p:cNvPr id="6" name="Tekstvak 5"/>
          <p:cNvSpPr txBox="1"/>
          <p:nvPr/>
        </p:nvSpPr>
        <p:spPr>
          <a:xfrm>
            <a:off x="3131389" y="4520242"/>
            <a:ext cx="2838090" cy="1477328"/>
          </a:xfrm>
          <a:prstGeom prst="rect">
            <a:avLst/>
          </a:prstGeom>
          <a:noFill/>
        </p:spPr>
        <p:txBody>
          <a:bodyPr wrap="square" rtlCol="0">
            <a:spAutoFit/>
          </a:bodyPr>
          <a:lstStyle/>
          <a:p>
            <a:r>
              <a:rPr lang="nl-NL" dirty="0" smtClean="0">
                <a:solidFill>
                  <a:srgbClr val="0070C0"/>
                </a:solidFill>
              </a:rPr>
              <a:t>LET OP! ALLES WAT ONDER “Ontwerp / GDD” STAAT GAAT OVER ONS GDD OF CONCEPT. NIET OVER WAT WE HEBBEN.</a:t>
            </a:r>
            <a:endParaRPr lang="en-GB" dirty="0">
              <a:solidFill>
                <a:srgbClr val="0070C0"/>
              </a:solidFill>
            </a:endParaRPr>
          </a:p>
        </p:txBody>
      </p:sp>
    </p:spTree>
    <p:extLst>
      <p:ext uri="{BB962C8B-B14F-4D97-AF65-F5344CB8AC3E}">
        <p14:creationId xmlns:p14="http://schemas.microsoft.com/office/powerpoint/2010/main" val="4023218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ndertitel 2"/>
          <p:cNvSpPr>
            <a:spLocks noGrp="1"/>
          </p:cNvSpPr>
          <p:nvPr>
            <p:ph type="subTitle" idx="1"/>
          </p:nvPr>
        </p:nvSpPr>
        <p:spPr>
          <a:xfrm>
            <a:off x="1519515" y="2353237"/>
            <a:ext cx="9144000" cy="4513729"/>
          </a:xfrm>
        </p:spPr>
        <p:txBody>
          <a:bodyPr>
            <a:normAutofit/>
          </a:bodyPr>
          <a:lstStyle/>
          <a:p>
            <a:pPr algn="l"/>
            <a:r>
              <a:rPr lang="nl-NL" dirty="0" smtClean="0">
                <a:solidFill>
                  <a:schemeClr val="bg1"/>
                </a:solidFill>
              </a:rPr>
              <a:t>-</a:t>
            </a:r>
            <a:r>
              <a:rPr lang="nl-NL" dirty="0" err="1" smtClean="0">
                <a:solidFill>
                  <a:schemeClr val="bg1"/>
                </a:solidFill>
              </a:rPr>
              <a:t>Character</a:t>
            </a:r>
            <a:endParaRPr lang="nl-NL" dirty="0">
              <a:solidFill>
                <a:schemeClr val="bg1"/>
              </a:solidFill>
            </a:endParaRPr>
          </a:p>
          <a:p>
            <a:pPr algn="l"/>
            <a:r>
              <a:rPr lang="nl-NL" dirty="0" smtClean="0">
                <a:solidFill>
                  <a:schemeClr val="bg1"/>
                </a:solidFill>
              </a:rPr>
              <a:t>-</a:t>
            </a:r>
            <a:r>
              <a:rPr lang="nl-NL" dirty="0" err="1" smtClean="0">
                <a:solidFill>
                  <a:schemeClr val="bg1"/>
                </a:solidFill>
              </a:rPr>
              <a:t>Enemies</a:t>
            </a:r>
            <a:endParaRPr lang="nl-NL" dirty="0" smtClean="0">
              <a:solidFill>
                <a:schemeClr val="bg1"/>
              </a:solidFill>
            </a:endParaRPr>
          </a:p>
          <a:p>
            <a:pPr algn="l"/>
            <a:r>
              <a:rPr lang="nl-NL" dirty="0" smtClean="0">
                <a:solidFill>
                  <a:schemeClr val="bg1"/>
                </a:solidFill>
              </a:rPr>
              <a:t>-</a:t>
            </a:r>
            <a:r>
              <a:rPr lang="nl-NL" dirty="0" err="1" smtClean="0">
                <a:solidFill>
                  <a:schemeClr val="bg1"/>
                </a:solidFill>
              </a:rPr>
              <a:t>Pickups</a:t>
            </a:r>
          </a:p>
          <a:p>
            <a:pPr algn="l"/>
            <a:r>
              <a:rPr lang="nl-NL" dirty="0" smtClean="0">
                <a:solidFill>
                  <a:schemeClr val="bg1"/>
                </a:solidFill>
              </a:rPr>
              <a:t>-GUI</a:t>
            </a:r>
          </a:p>
          <a:p>
            <a:pPr algn="l"/>
            <a:r>
              <a:rPr lang="nl-NL" dirty="0" smtClean="0">
                <a:solidFill>
                  <a:schemeClr val="bg1"/>
                </a:solidFill>
              </a:rPr>
              <a:t>-Story</a:t>
            </a:r>
            <a:endParaRPr lang="nl-NL" dirty="0" smtClean="0">
              <a:solidFill>
                <a:schemeClr val="bg1"/>
              </a:solidFill>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tel 6"/>
          <p:cNvSpPr>
            <a:spLocks noGrp="1"/>
          </p:cNvSpPr>
          <p:nvPr>
            <p:ph type="ctrTitle"/>
          </p:nvPr>
        </p:nvSpPr>
        <p:spPr>
          <a:xfrm>
            <a:off x="1519515" y="120770"/>
            <a:ext cx="9144000" cy="1698416"/>
          </a:xfrm>
        </p:spPr>
        <p:txBody>
          <a:bodyPr>
            <a:normAutofit/>
          </a:bodyPr>
          <a:lstStyle/>
          <a:p>
            <a:r>
              <a:rPr lang="nl-NL" dirty="0" smtClean="0">
                <a:solidFill>
                  <a:schemeClr val="bg1"/>
                </a:solidFill>
              </a:rPr>
              <a:t>Ontwerp / GDD</a:t>
            </a:r>
            <a:br>
              <a:rPr lang="nl-NL" dirty="0" smtClean="0">
                <a:solidFill>
                  <a:schemeClr val="bg1"/>
                </a:solidFill>
              </a:rPr>
            </a:br>
            <a:r>
              <a:rPr lang="nl-NL" sz="4400" dirty="0" smtClean="0">
                <a:solidFill>
                  <a:schemeClr val="bg1"/>
                </a:solidFill>
              </a:rPr>
              <a:t>Grafisch Ontwerp</a:t>
            </a:r>
            <a:endParaRPr lang="en-GB" dirty="0">
              <a:solidFill>
                <a:schemeClr val="bg1"/>
              </a:solidFill>
            </a:endParaRPr>
          </a:p>
        </p:txBody>
      </p:sp>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844" y="2561057"/>
            <a:ext cx="6642178" cy="3736225"/>
          </a:xfrm>
          <a:prstGeom prst="rect">
            <a:avLst/>
          </a:prstGeom>
        </p:spPr>
      </p:pic>
      <p:sp>
        <p:nvSpPr>
          <p:cNvPr id="9" name="Tekstvak 8"/>
          <p:cNvSpPr txBox="1"/>
          <p:nvPr/>
        </p:nvSpPr>
        <p:spPr>
          <a:xfrm>
            <a:off x="1519515" y="1429907"/>
            <a:ext cx="1794295" cy="923330"/>
          </a:xfrm>
          <a:prstGeom prst="rect">
            <a:avLst/>
          </a:prstGeom>
          <a:noFill/>
        </p:spPr>
        <p:txBody>
          <a:bodyPr wrap="square" rtlCol="0">
            <a:spAutoFit/>
          </a:bodyPr>
          <a:lstStyle/>
          <a:p>
            <a:r>
              <a:rPr lang="nl-NL" dirty="0" smtClean="0">
                <a:solidFill>
                  <a:srgbClr val="0070C0"/>
                </a:solidFill>
              </a:rPr>
              <a:t>Uitleg concept op grafisch niveau, JAY</a:t>
            </a:r>
            <a:endParaRPr lang="en-GB" dirty="0">
              <a:solidFill>
                <a:srgbClr val="0070C0"/>
              </a:solidFill>
            </a:endParaRPr>
          </a:p>
        </p:txBody>
      </p:sp>
      <p:sp>
        <p:nvSpPr>
          <p:cNvPr id="10" name="Tekstvak 9"/>
          <p:cNvSpPr txBox="1"/>
          <p:nvPr/>
        </p:nvSpPr>
        <p:spPr>
          <a:xfrm>
            <a:off x="2101535" y="3700732"/>
            <a:ext cx="1794295" cy="369332"/>
          </a:xfrm>
          <a:prstGeom prst="rect">
            <a:avLst/>
          </a:prstGeom>
          <a:noFill/>
        </p:spPr>
        <p:txBody>
          <a:bodyPr wrap="square" rtlCol="0">
            <a:spAutoFit/>
          </a:bodyPr>
          <a:lstStyle/>
          <a:p>
            <a:r>
              <a:rPr lang="nl-NL" dirty="0" smtClean="0">
                <a:solidFill>
                  <a:srgbClr val="0070C0"/>
                </a:solidFill>
              </a:rPr>
              <a:t>GERWIN</a:t>
            </a:r>
            <a:endParaRPr lang="en-GB" dirty="0">
              <a:solidFill>
                <a:srgbClr val="0070C0"/>
              </a:solidFill>
            </a:endParaRPr>
          </a:p>
        </p:txBody>
      </p:sp>
      <p:sp>
        <p:nvSpPr>
          <p:cNvPr id="11" name="Tekstvak 10"/>
          <p:cNvSpPr txBox="1"/>
          <p:nvPr/>
        </p:nvSpPr>
        <p:spPr>
          <a:xfrm>
            <a:off x="2352549" y="4191342"/>
            <a:ext cx="1794295" cy="369332"/>
          </a:xfrm>
          <a:prstGeom prst="rect">
            <a:avLst/>
          </a:prstGeom>
          <a:noFill/>
        </p:spPr>
        <p:txBody>
          <a:bodyPr wrap="square" rtlCol="0">
            <a:spAutoFit/>
          </a:bodyPr>
          <a:lstStyle/>
          <a:p>
            <a:r>
              <a:rPr lang="nl-NL" dirty="0" smtClean="0">
                <a:solidFill>
                  <a:srgbClr val="0070C0"/>
                </a:solidFill>
              </a:rPr>
              <a:t>VICTORIA</a:t>
            </a:r>
            <a:endParaRPr lang="en-GB" dirty="0">
              <a:solidFill>
                <a:srgbClr val="0070C0"/>
              </a:solidFill>
            </a:endParaRPr>
          </a:p>
        </p:txBody>
      </p:sp>
      <p:sp>
        <p:nvSpPr>
          <p:cNvPr id="12" name="Tekstvak 11"/>
          <p:cNvSpPr txBox="1"/>
          <p:nvPr/>
        </p:nvSpPr>
        <p:spPr>
          <a:xfrm>
            <a:off x="963063" y="4604115"/>
            <a:ext cx="1794295" cy="1754326"/>
          </a:xfrm>
          <a:prstGeom prst="rect">
            <a:avLst/>
          </a:prstGeom>
          <a:noFill/>
        </p:spPr>
        <p:txBody>
          <a:bodyPr wrap="square" rtlCol="0">
            <a:spAutoFit/>
          </a:bodyPr>
          <a:lstStyle/>
          <a:p>
            <a:r>
              <a:rPr lang="nl-NL" dirty="0" smtClean="0">
                <a:solidFill>
                  <a:srgbClr val="0070C0"/>
                </a:solidFill>
              </a:rPr>
              <a:t>Kan hier in plaats van GUI en Story op dezelfde dia </a:t>
            </a:r>
          </a:p>
          <a:p>
            <a:r>
              <a:rPr lang="nl-NL" dirty="0" smtClean="0">
                <a:solidFill>
                  <a:srgbClr val="0070C0"/>
                </a:solidFill>
              </a:rPr>
              <a:t>2 nieuwe dia’s voor aanmaken, wat willen jullie?</a:t>
            </a:r>
            <a:endParaRPr lang="en-GB" dirty="0">
              <a:solidFill>
                <a:srgbClr val="0070C0"/>
              </a:solidFill>
            </a:endParaRPr>
          </a:p>
        </p:txBody>
      </p:sp>
    </p:spTree>
    <p:extLst>
      <p:ext uri="{BB962C8B-B14F-4D97-AF65-F5344CB8AC3E}">
        <p14:creationId xmlns:p14="http://schemas.microsoft.com/office/powerpoint/2010/main" val="1638649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519515" y="365710"/>
            <a:ext cx="9144000" cy="1362125"/>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
            </a:r>
            <a:br>
              <a:rPr lang="nl-NL" dirty="0" smtClean="0">
                <a:solidFill>
                  <a:schemeClr val="bg1"/>
                </a:solidFill>
                <a:latin typeface="eurofurence" panose="020F0402020203080204" pitchFamily="34" charset="0"/>
              </a:rPr>
            </a:br>
            <a:r>
              <a:rPr lang="nl-NL" dirty="0" smtClean="0">
                <a:solidFill>
                  <a:schemeClr val="bg1"/>
                </a:solidFill>
                <a:latin typeface="eurofurence" panose="020F0402020203080204" pitchFamily="34" charset="0"/>
              </a:rPr>
              <a:t>Ontwerp / GDD:</a:t>
            </a:r>
            <a:r>
              <a:rPr lang="nl-NL" dirty="0">
                <a:solidFill>
                  <a:schemeClr val="bg1"/>
                </a:solidFill>
                <a:latin typeface="eurofurence" panose="020F0402020203080204" pitchFamily="34" charset="0"/>
              </a:rPr>
              <a:t/>
            </a:r>
            <a:br>
              <a:rPr lang="nl-NL" dirty="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Functioneel </a:t>
            </a:r>
            <a:r>
              <a:rPr lang="nl-NL" sz="4900" dirty="0" smtClean="0">
                <a:solidFill>
                  <a:schemeClr val="bg1"/>
                </a:solidFill>
                <a:latin typeface="eurofurence" panose="020F0402020203080204" pitchFamily="34" charset="0"/>
              </a:rPr>
              <a:t>Ontwerp (Level Design)</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RENÉ</a:t>
            </a:r>
            <a:endParaRPr lang="en-GB" dirty="0">
              <a:solidFill>
                <a:srgbClr val="0070C0"/>
              </a:solidFill>
            </a:endParaRPr>
          </a:p>
        </p:txBody>
      </p:sp>
      <p:sp>
        <p:nvSpPr>
          <p:cNvPr id="7" name="Ondertitel 6"/>
          <p:cNvSpPr txBox="1">
            <a:spLocks noGrp="1"/>
          </p:cNvSpPr>
          <p:nvPr>
            <p:ph type="subTitle" idx="1"/>
          </p:nvPr>
        </p:nvSpPr>
        <p:spPr>
          <a:xfrm>
            <a:off x="1519515" y="3031042"/>
            <a:ext cx="9144000" cy="2010807"/>
          </a:xfrm>
          <a:prstGeom prst="rect">
            <a:avLst/>
          </a:prstGeom>
          <a:noFill/>
        </p:spPr>
        <p:txBody>
          <a:bodyPr wrap="square" rtlCol="0">
            <a:spAutoFit/>
          </a:bodyPr>
          <a:lstStyle/>
          <a:p>
            <a:r>
              <a:rPr lang="nl-NL" dirty="0" smtClean="0">
                <a:solidFill>
                  <a:srgbClr val="0070C0"/>
                </a:solidFill>
              </a:rPr>
              <a:t>TOEVOEGING: René, voeg hier in het andere document even toe waar je het over wil hebben. Houd in gedachten dat dit over het concept gaat en wat de level design functioneel toevoegt. </a:t>
            </a:r>
          </a:p>
          <a:p>
            <a:r>
              <a:rPr lang="nl-NL" dirty="0" smtClean="0">
                <a:solidFill>
                  <a:srgbClr val="0070C0"/>
                </a:solidFill>
              </a:rPr>
              <a:t>(Lettertype </a:t>
            </a:r>
            <a:r>
              <a:rPr lang="nl-NL" dirty="0">
                <a:solidFill>
                  <a:srgbClr val="0070C0"/>
                </a:solidFill>
              </a:rPr>
              <a:t>is “</a:t>
            </a:r>
            <a:r>
              <a:rPr lang="nl-NL" dirty="0" err="1" smtClean="0">
                <a:solidFill>
                  <a:srgbClr val="0070C0"/>
                </a:solidFill>
              </a:rPr>
              <a:t>eurofurence</a:t>
            </a:r>
            <a:r>
              <a:rPr lang="nl-NL" dirty="0" smtClean="0">
                <a:solidFill>
                  <a:srgbClr val="0070C0"/>
                </a:solidFill>
              </a:rPr>
              <a:t>”, grootte is 24).</a:t>
            </a:r>
            <a:endParaRPr lang="en-GB" dirty="0">
              <a:solidFill>
                <a:srgbClr val="0070C0"/>
              </a:solidFill>
            </a:endParaRPr>
          </a:p>
          <a:p>
            <a:r>
              <a:rPr lang="nl-NL" dirty="0" err="1" smtClean="0">
                <a:solidFill>
                  <a:srgbClr val="0070C0"/>
                </a:solidFill>
              </a:rPr>
              <a:t>Ps</a:t>
            </a:r>
            <a:r>
              <a:rPr lang="nl-NL" dirty="0" smtClean="0">
                <a:solidFill>
                  <a:srgbClr val="0070C0"/>
                </a:solidFill>
              </a:rPr>
              <a:t>, plaatje zou ook wel leuk zijn ;)</a:t>
            </a:r>
            <a:endParaRPr lang="en-GB" dirty="0">
              <a:solidFill>
                <a:srgbClr val="0070C0"/>
              </a:solidFill>
            </a:endParaRPr>
          </a:p>
        </p:txBody>
      </p:sp>
    </p:spTree>
    <p:extLst>
      <p:ext uri="{BB962C8B-B14F-4D97-AF65-F5344CB8AC3E}">
        <p14:creationId xmlns:p14="http://schemas.microsoft.com/office/powerpoint/2010/main" val="30176814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519515" y="365710"/>
            <a:ext cx="9144000" cy="1362125"/>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
            </a:r>
            <a:br>
              <a:rPr lang="nl-NL" dirty="0" smtClean="0">
                <a:solidFill>
                  <a:schemeClr val="bg1"/>
                </a:solidFill>
                <a:latin typeface="eurofurence" panose="020F0402020203080204" pitchFamily="34" charset="0"/>
              </a:rPr>
            </a:br>
            <a:r>
              <a:rPr lang="nl-NL" dirty="0" smtClean="0">
                <a:solidFill>
                  <a:schemeClr val="bg1"/>
                </a:solidFill>
                <a:latin typeface="eurofurence" panose="020F0402020203080204" pitchFamily="34" charset="0"/>
              </a:rPr>
              <a:t>Ontwerp / GDD:</a:t>
            </a:r>
            <a:r>
              <a:rPr lang="nl-NL" dirty="0">
                <a:solidFill>
                  <a:schemeClr val="bg1"/>
                </a:solidFill>
                <a:latin typeface="eurofurence" panose="020F0402020203080204" pitchFamily="34" charset="0"/>
              </a:rPr>
              <a:t/>
            </a:r>
            <a:br>
              <a:rPr lang="nl-NL" dirty="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Functioneel Ontwerp</a:t>
            </a:r>
            <a:endParaRPr lang="nl-NL" sz="4900" dirty="0">
              <a:solidFill>
                <a:schemeClr val="bg1"/>
              </a:solidFill>
              <a:latin typeface="eurofurence" panose="020F0402020203080204" pitchFamily="34" charset="0"/>
            </a:endParaRPr>
          </a:p>
        </p:txBody>
      </p:sp>
      <p:sp>
        <p:nvSpPr>
          <p:cNvPr id="3" name="Ondertitel 2"/>
          <p:cNvSpPr>
            <a:spLocks noGrp="1"/>
          </p:cNvSpPr>
          <p:nvPr>
            <p:ph type="subTitle" idx="1"/>
          </p:nvPr>
        </p:nvSpPr>
        <p:spPr>
          <a:xfrm>
            <a:off x="1524000" y="1851496"/>
            <a:ext cx="9144000" cy="4513729"/>
          </a:xfrm>
        </p:spPr>
        <p:txBody>
          <a:bodyPr>
            <a:normAutofit/>
          </a:bodyPr>
          <a:lstStyle/>
          <a:p>
            <a:pPr algn="l"/>
            <a:r>
              <a:rPr lang="nl-NL" dirty="0" smtClean="0">
                <a:solidFill>
                  <a:schemeClr val="bg1"/>
                </a:solidFill>
              </a:rPr>
              <a:t>-Camera</a:t>
            </a:r>
          </a:p>
          <a:p>
            <a:pPr algn="l"/>
            <a:r>
              <a:rPr lang="nl-NL" dirty="0" smtClean="0">
                <a:solidFill>
                  <a:schemeClr val="bg1"/>
                </a:solidFill>
              </a:rPr>
              <a:t>-Controls</a:t>
            </a:r>
          </a:p>
          <a:p>
            <a:pPr algn="l"/>
            <a:r>
              <a:rPr lang="nl-NL" dirty="0" smtClean="0">
                <a:solidFill>
                  <a:schemeClr val="bg1"/>
                </a:solidFill>
              </a:rPr>
              <a:t>-</a:t>
            </a:r>
            <a:r>
              <a:rPr lang="nl-NL" dirty="0" err="1" smtClean="0">
                <a:solidFill>
                  <a:schemeClr val="bg1"/>
                </a:solidFill>
              </a:rPr>
              <a:t>Enemies</a:t>
            </a:r>
            <a:endParaRPr lang="nl-NL" dirty="0" smtClean="0">
              <a:solidFill>
                <a:schemeClr val="bg1"/>
              </a:solidFill>
            </a:endParaRPr>
          </a:p>
          <a:p>
            <a:pPr algn="l"/>
            <a:r>
              <a:rPr lang="nl-NL" dirty="0" smtClean="0">
                <a:solidFill>
                  <a:schemeClr val="bg1"/>
                </a:solidFill>
              </a:rPr>
              <a:t>-</a:t>
            </a:r>
            <a:r>
              <a:rPr lang="nl-NL" dirty="0" err="1" smtClean="0">
                <a:solidFill>
                  <a:schemeClr val="bg1"/>
                </a:solidFill>
              </a:rPr>
              <a:t>Player</a:t>
            </a:r>
            <a:r>
              <a:rPr lang="nl-NL" dirty="0" smtClean="0">
                <a:solidFill>
                  <a:schemeClr val="bg1"/>
                </a:solidFill>
              </a:rPr>
              <a:t> </a:t>
            </a:r>
            <a:r>
              <a:rPr lang="nl-NL" dirty="0" err="1" smtClean="0">
                <a:solidFill>
                  <a:schemeClr val="bg1"/>
                </a:solidFill>
              </a:rPr>
              <a:t>abilities</a:t>
            </a:r>
            <a:endParaRPr lang="nl-NL" dirty="0" smtClean="0">
              <a:solidFill>
                <a:schemeClr val="bg1"/>
              </a:solidFill>
            </a:endParaRPr>
          </a:p>
          <a:p>
            <a:pPr algn="l"/>
            <a:r>
              <a:rPr lang="nl-NL" dirty="0" smtClean="0">
                <a:solidFill>
                  <a:schemeClr val="bg1"/>
                </a:solidFill>
              </a:rPr>
              <a:t>-</a:t>
            </a:r>
            <a:r>
              <a:rPr lang="nl-NL" dirty="0" err="1" smtClean="0">
                <a:solidFill>
                  <a:schemeClr val="bg1"/>
                </a:solidFill>
              </a:rPr>
              <a:t>Pickups</a:t>
            </a:r>
            <a:endParaRPr lang="nl-NL" dirty="0" smtClean="0">
              <a:solidFill>
                <a:schemeClr val="bg1"/>
              </a:solidFill>
            </a:endParaRPr>
          </a:p>
          <a:p>
            <a:pPr algn="l"/>
            <a:r>
              <a:rPr lang="nl-NL" dirty="0" smtClean="0">
                <a:solidFill>
                  <a:schemeClr val="bg1"/>
                </a:solidFill>
              </a:rPr>
              <a:t>-GUI</a:t>
            </a: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4804913" y="2467155"/>
            <a:ext cx="1794295" cy="369332"/>
          </a:xfrm>
          <a:prstGeom prst="rect">
            <a:avLst/>
          </a:prstGeom>
          <a:noFill/>
        </p:spPr>
        <p:txBody>
          <a:bodyPr wrap="square" rtlCol="0">
            <a:spAutoFit/>
          </a:bodyPr>
          <a:lstStyle/>
          <a:p>
            <a:r>
              <a:rPr lang="nl-NL" dirty="0" smtClean="0">
                <a:solidFill>
                  <a:srgbClr val="0070C0"/>
                </a:solidFill>
              </a:rPr>
              <a:t>WYBREN</a:t>
            </a:r>
            <a:endParaRPr lang="en-GB" dirty="0">
              <a:solidFill>
                <a:srgbClr val="0070C0"/>
              </a:solidFill>
            </a:endParaRPr>
          </a:p>
        </p:txBody>
      </p:sp>
    </p:spTree>
    <p:extLst>
      <p:ext uri="{BB962C8B-B14F-4D97-AF65-F5344CB8AC3E}">
        <p14:creationId xmlns:p14="http://schemas.microsoft.com/office/powerpoint/2010/main" val="3237473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519515" y="327804"/>
            <a:ext cx="9144000" cy="1343046"/>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Ontwerp / GDD:</a:t>
            </a:r>
            <a:br>
              <a:rPr lang="nl-NL"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Technisch Ontwerp</a:t>
            </a:r>
            <a:endParaRPr lang="nl-NL" sz="4900" dirty="0">
              <a:solidFill>
                <a:schemeClr val="bg1"/>
              </a:solidFill>
              <a:latin typeface="eurofurence" panose="020F0402020203080204" pitchFamily="34" charset="0"/>
            </a:endParaRPr>
          </a:p>
        </p:txBody>
      </p:sp>
      <p:sp>
        <p:nvSpPr>
          <p:cNvPr id="3" name="Ondertitel 2"/>
          <p:cNvSpPr>
            <a:spLocks noGrp="1"/>
          </p:cNvSpPr>
          <p:nvPr>
            <p:ph type="subTitle" idx="1"/>
          </p:nvPr>
        </p:nvSpPr>
        <p:spPr>
          <a:xfrm>
            <a:off x="1519515" y="1713474"/>
            <a:ext cx="9144000" cy="4513729"/>
          </a:xfrm>
        </p:spPr>
        <p:txBody>
          <a:bodyPr>
            <a:normAutofit/>
          </a:bodyPr>
          <a:lstStyle/>
          <a:p>
            <a:pPr algn="l"/>
            <a:r>
              <a:rPr lang="nl-NL" sz="2000" dirty="0" smtClean="0">
                <a:solidFill>
                  <a:schemeClr val="bg1"/>
                </a:solidFill>
              </a:rPr>
              <a:t>-</a:t>
            </a:r>
            <a:r>
              <a:rPr lang="nl-NL" sz="2000" dirty="0" err="1" smtClean="0">
                <a:solidFill>
                  <a:schemeClr val="bg1"/>
                </a:solidFill>
              </a:rPr>
              <a:t>Enemies</a:t>
            </a:r>
            <a:r>
              <a:rPr lang="nl-NL" sz="2000" dirty="0" smtClean="0">
                <a:solidFill>
                  <a:schemeClr val="bg1"/>
                </a:solidFill>
              </a:rPr>
              <a:t> (AI)</a:t>
            </a:r>
          </a:p>
          <a:p>
            <a:pPr algn="l"/>
            <a:r>
              <a:rPr lang="nl-NL" sz="2000" dirty="0" smtClean="0">
                <a:solidFill>
                  <a:schemeClr val="bg1"/>
                </a:solidFill>
              </a:rPr>
              <a:t>-Camera</a:t>
            </a:r>
          </a:p>
          <a:p>
            <a:pPr algn="l"/>
            <a:r>
              <a:rPr lang="nl-NL" sz="2000" dirty="0" smtClean="0">
                <a:solidFill>
                  <a:schemeClr val="bg1"/>
                </a:solidFill>
              </a:rPr>
              <a:t>-</a:t>
            </a:r>
            <a:r>
              <a:rPr lang="nl-NL" sz="2000" dirty="0" err="1" smtClean="0">
                <a:solidFill>
                  <a:schemeClr val="bg1"/>
                </a:solidFill>
              </a:rPr>
              <a:t>Player</a:t>
            </a:r>
            <a:r>
              <a:rPr lang="nl-NL" sz="2000" dirty="0" smtClean="0">
                <a:solidFill>
                  <a:schemeClr val="bg1"/>
                </a:solidFill>
              </a:rPr>
              <a:t> </a:t>
            </a:r>
            <a:r>
              <a:rPr lang="nl-NL" sz="2000" dirty="0" err="1" smtClean="0">
                <a:solidFill>
                  <a:schemeClr val="bg1"/>
                </a:solidFill>
              </a:rPr>
              <a:t>abilities</a:t>
            </a:r>
            <a:endParaRPr lang="nl-NL" sz="2000" dirty="0" smtClean="0">
              <a:solidFill>
                <a:schemeClr val="bg1"/>
              </a:solidFill>
            </a:endParaRPr>
          </a:p>
          <a:p>
            <a:pPr algn="l"/>
            <a:r>
              <a:rPr lang="nl-NL" sz="2000" dirty="0" smtClean="0">
                <a:solidFill>
                  <a:schemeClr val="bg1"/>
                </a:solidFill>
              </a:rPr>
              <a:t>-</a:t>
            </a:r>
            <a:r>
              <a:rPr lang="nl-NL" sz="2000" dirty="0" err="1" smtClean="0">
                <a:solidFill>
                  <a:schemeClr val="bg1"/>
                </a:solidFill>
              </a:rPr>
              <a:t>Pickups</a:t>
            </a:r>
            <a:endParaRPr lang="nl-NL" sz="2000" dirty="0" smtClean="0">
              <a:solidFill>
                <a:schemeClr val="bg1"/>
              </a:solidFill>
            </a:endParaRPr>
          </a:p>
          <a:p>
            <a:pPr algn="l"/>
            <a:r>
              <a:rPr lang="nl-NL" sz="2000" dirty="0" smtClean="0">
                <a:solidFill>
                  <a:schemeClr val="bg1"/>
                </a:solidFill>
              </a:rPr>
              <a:t>-GUI</a:t>
            </a: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419" y="1595035"/>
            <a:ext cx="6987947" cy="4939051"/>
          </a:xfrm>
          <a:prstGeom prst="rect">
            <a:avLst/>
          </a:prstGeom>
        </p:spPr>
      </p:pic>
      <p:sp>
        <p:nvSpPr>
          <p:cNvPr id="7" name="Tekstvak 6"/>
          <p:cNvSpPr txBox="1"/>
          <p:nvPr/>
        </p:nvSpPr>
        <p:spPr>
          <a:xfrm>
            <a:off x="5194367" y="2372264"/>
            <a:ext cx="1794295" cy="369332"/>
          </a:xfrm>
          <a:prstGeom prst="rect">
            <a:avLst/>
          </a:prstGeom>
          <a:noFill/>
        </p:spPr>
        <p:txBody>
          <a:bodyPr wrap="square" rtlCol="0">
            <a:spAutoFit/>
          </a:bodyPr>
          <a:lstStyle/>
          <a:p>
            <a:r>
              <a:rPr lang="nl-NL" dirty="0" smtClean="0">
                <a:solidFill>
                  <a:srgbClr val="0070C0"/>
                </a:solidFill>
              </a:rPr>
              <a:t>WYBREN</a:t>
            </a:r>
            <a:endParaRPr lang="en-GB" dirty="0">
              <a:solidFill>
                <a:srgbClr val="0070C0"/>
              </a:solidFill>
            </a:endParaRPr>
          </a:p>
        </p:txBody>
      </p:sp>
    </p:spTree>
    <p:extLst>
      <p:ext uri="{BB962C8B-B14F-4D97-AF65-F5344CB8AC3E}">
        <p14:creationId xmlns:p14="http://schemas.microsoft.com/office/powerpoint/2010/main" val="4160415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1132593" y="496019"/>
            <a:ext cx="10193890" cy="1276710"/>
          </a:xfrm>
          <a:effectLst>
            <a:outerShdw blurRad="50800" dist="38100" dir="2700000" algn="tl" rotWithShape="0">
              <a:prstClr val="black">
                <a:alpha val="40000"/>
              </a:prstClr>
            </a:outerShdw>
          </a:effectLst>
        </p:spPr>
        <p:txBody>
          <a:bodyPr>
            <a:normAutofit fontScale="90000"/>
          </a:bodyPr>
          <a:lstStyle/>
          <a:p>
            <a:r>
              <a:rPr lang="nl-NL" sz="8800" dirty="0" smtClean="0">
                <a:solidFill>
                  <a:schemeClr val="bg1"/>
                </a:solidFill>
                <a:latin typeface="eurofurence" panose="020F0402020203080204" pitchFamily="34" charset="0"/>
              </a:rPr>
              <a:t>Realisatie</a:t>
            </a:r>
            <a:endParaRPr lang="nl-NL" sz="88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p:cNvPicPr>
            <a:picLocks noChangeAspect="1"/>
          </p:cNvPicPr>
          <p:nvPr/>
        </p:nvPicPr>
        <p:blipFill>
          <a:blip r:embed="rId3"/>
          <a:stretch>
            <a:fillRect/>
          </a:stretch>
        </p:blipFill>
        <p:spPr>
          <a:xfrm>
            <a:off x="3822768" y="2228040"/>
            <a:ext cx="4813540" cy="3384520"/>
          </a:xfrm>
          <a:prstGeom prst="rect">
            <a:avLst/>
          </a:prstGeom>
        </p:spPr>
      </p:pic>
    </p:spTree>
    <p:extLst>
      <p:ext uri="{BB962C8B-B14F-4D97-AF65-F5344CB8AC3E}">
        <p14:creationId xmlns:p14="http://schemas.microsoft.com/office/powerpoint/2010/main" val="4175953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p:nvPr>
        </p:nvSpPr>
        <p:spPr>
          <a:xfrm>
            <a:off x="994570" y="431321"/>
            <a:ext cx="10193890" cy="1453552"/>
          </a:xfrm>
          <a:effectLst>
            <a:outerShdw blurRad="50800" dist="38100" dir="2700000" algn="tl" rotWithShape="0">
              <a:prstClr val="black">
                <a:alpha val="40000"/>
              </a:prstClr>
            </a:outerShdw>
          </a:effectLst>
        </p:spPr>
        <p:txBody>
          <a:bodyPr>
            <a:normAutofit fontScale="90000"/>
          </a:bodyPr>
          <a:lstStyle/>
          <a:p>
            <a:r>
              <a:rPr lang="nl-NL" dirty="0" smtClean="0">
                <a:solidFill>
                  <a:schemeClr val="bg1"/>
                </a:solidFill>
                <a:latin typeface="eurofurence" panose="020F0402020203080204" pitchFamily="34" charset="0"/>
              </a:rPr>
              <a:t>Realisatie:</a:t>
            </a:r>
            <a:br>
              <a:rPr lang="nl-NL" dirty="0" smtClean="0">
                <a:solidFill>
                  <a:schemeClr val="bg1"/>
                </a:solidFill>
                <a:latin typeface="eurofurence" panose="020F0402020203080204" pitchFamily="34" charset="0"/>
              </a:rPr>
            </a:br>
            <a:r>
              <a:rPr lang="nl-NL" sz="4900" dirty="0" smtClean="0">
                <a:solidFill>
                  <a:schemeClr val="bg1"/>
                </a:solidFill>
                <a:latin typeface="eurofurence" panose="020F0402020203080204" pitchFamily="34" charset="0"/>
              </a:rPr>
              <a:t>Grafische staat</a:t>
            </a:r>
            <a:endParaRPr lang="nl-NL" sz="4900" dirty="0">
              <a:solidFill>
                <a:schemeClr val="bg1"/>
              </a:solidFill>
              <a:latin typeface="eurofurence" panose="020F0402020203080204" pitchFamily="34" charset="0"/>
            </a:endParaRPr>
          </a:p>
        </p:txBody>
      </p:sp>
      <p:sp>
        <p:nvSpPr>
          <p:cNvPr id="5" name="Rechthoek 4"/>
          <p:cNvSpPr/>
          <p:nvPr/>
        </p:nvSpPr>
        <p:spPr>
          <a:xfrm>
            <a:off x="242045" y="242048"/>
            <a:ext cx="11698941" cy="6382870"/>
          </a:xfrm>
          <a:prstGeom prst="rect">
            <a:avLst/>
          </a:prstGeom>
          <a:no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1170145" y="1654470"/>
            <a:ext cx="9842740" cy="4893647"/>
          </a:xfrm>
          <a:prstGeom prst="rect">
            <a:avLst/>
          </a:prstGeom>
          <a:noFill/>
        </p:spPr>
        <p:txBody>
          <a:bodyPr wrap="square" rtlCol="0">
            <a:spAutoFit/>
          </a:bodyPr>
          <a:lstStyle/>
          <a:p>
            <a:pPr marL="342900" indent="-342900">
              <a:buFontTx/>
              <a:buChar char="-"/>
            </a:pPr>
            <a:r>
              <a:rPr lang="nl-NL" sz="2400" dirty="0" err="1" smtClean="0">
                <a:solidFill>
                  <a:schemeClr val="bg1"/>
                </a:solidFill>
                <a:latin typeface="eurofurence" panose="020F0402020203080204"/>
              </a:rPr>
              <a:t>Models</a:t>
            </a:r>
            <a:endParaRPr lang="nl-NL"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Playermodel</a:t>
            </a:r>
            <a:endParaRPr lang="nl-NL"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Enemies</a:t>
            </a:r>
            <a:endParaRPr lang="nl-NL"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Weapons</a:t>
            </a:r>
            <a:endParaRPr lang="nl-NL" sz="2400" dirty="0" smtClean="0">
              <a:solidFill>
                <a:schemeClr val="bg1"/>
              </a:solidFill>
              <a:latin typeface="eurofurence" panose="020F0402020203080204"/>
            </a:endParaRPr>
          </a:p>
          <a:p>
            <a:endParaRPr lang="nl-NL" sz="2400" dirty="0" smtClean="0">
              <a:solidFill>
                <a:schemeClr val="bg1"/>
              </a:solidFill>
              <a:latin typeface="eurofurence" panose="020F0402020203080204"/>
            </a:endParaRPr>
          </a:p>
          <a:p>
            <a:pPr marL="342900" indent="-342900">
              <a:buFontTx/>
              <a:buChar char="-"/>
            </a:pPr>
            <a:r>
              <a:rPr lang="nl-NL" sz="2400" dirty="0" smtClean="0">
                <a:solidFill>
                  <a:schemeClr val="bg1"/>
                </a:solidFill>
                <a:latin typeface="eurofurence" panose="020F0402020203080204"/>
              </a:rPr>
              <a:t>Levels</a:t>
            </a:r>
            <a:endParaRPr lang="en-GB"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Modular Pieces</a:t>
            </a: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Greyboxing</a:t>
            </a:r>
            <a:endParaRPr lang="nl-NL"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Buildings</a:t>
            </a:r>
          </a:p>
          <a:p>
            <a:endParaRPr lang="nl-NL" sz="2400" dirty="0" smtClean="0">
              <a:solidFill>
                <a:schemeClr val="bg1"/>
              </a:solidFill>
              <a:latin typeface="eurofurence" panose="020F0402020203080204"/>
            </a:endParaRPr>
          </a:p>
          <a:p>
            <a:pPr marL="342900" indent="-342900">
              <a:buFontTx/>
              <a:buChar char="-"/>
            </a:pPr>
            <a:r>
              <a:rPr lang="nl-NL" sz="2400" dirty="0" err="1" smtClean="0">
                <a:solidFill>
                  <a:schemeClr val="bg1"/>
                </a:solidFill>
                <a:latin typeface="eurofurence" panose="020F0402020203080204"/>
              </a:rPr>
              <a:t>Particle</a:t>
            </a:r>
            <a:r>
              <a:rPr lang="nl-NL" sz="2400" dirty="0" smtClean="0">
                <a:solidFill>
                  <a:schemeClr val="bg1"/>
                </a:solidFill>
                <a:latin typeface="eurofurence" panose="020F0402020203080204"/>
              </a:rPr>
              <a:t> </a:t>
            </a:r>
            <a:r>
              <a:rPr lang="nl-NL" sz="2400" dirty="0" err="1" smtClean="0">
                <a:solidFill>
                  <a:schemeClr val="bg1"/>
                </a:solidFill>
                <a:latin typeface="eurofurence" panose="020F0402020203080204"/>
              </a:rPr>
              <a:t>Effects</a:t>
            </a:r>
            <a:endParaRPr lang="nl-NL" sz="2400" dirty="0" smtClean="0">
              <a:solidFill>
                <a:schemeClr val="bg1"/>
              </a:solidFill>
              <a:latin typeface="eurofurence" panose="020F0402020203080204"/>
            </a:endParaRPr>
          </a:p>
          <a:p>
            <a:r>
              <a:rPr lang="nl-NL" sz="2400" dirty="0" smtClean="0">
                <a:solidFill>
                  <a:schemeClr val="bg1"/>
                </a:solidFill>
                <a:latin typeface="eurofurence" panose="020F0402020203080204"/>
              </a:rPr>
              <a:t>	- Attacks</a:t>
            </a:r>
          </a:p>
          <a:p>
            <a:r>
              <a:rPr lang="nl-NL" sz="2400" dirty="0" smtClean="0">
                <a:solidFill>
                  <a:schemeClr val="bg1"/>
                </a:solidFill>
                <a:latin typeface="eurofurence" panose="020F0402020203080204"/>
              </a:rPr>
              <a:t>	- </a:t>
            </a:r>
            <a:r>
              <a:rPr lang="nl-NL" sz="2400" dirty="0" err="1" smtClean="0">
                <a:solidFill>
                  <a:schemeClr val="bg1"/>
                </a:solidFill>
                <a:latin typeface="eurofurence" panose="020F0402020203080204"/>
              </a:rPr>
              <a:t>Abilities</a:t>
            </a:r>
            <a:endParaRPr lang="nl-NL" sz="2400" dirty="0" smtClean="0">
              <a:solidFill>
                <a:schemeClr val="bg1"/>
              </a:solidFill>
              <a:latin typeface="eurofurence" panose="020F0402020203080204"/>
            </a:endParaRPr>
          </a:p>
        </p:txBody>
      </p:sp>
      <p:sp>
        <p:nvSpPr>
          <p:cNvPr id="7" name="Tekstvak 6"/>
          <p:cNvSpPr txBox="1"/>
          <p:nvPr/>
        </p:nvSpPr>
        <p:spPr>
          <a:xfrm>
            <a:off x="3907765" y="2480892"/>
            <a:ext cx="1794295" cy="369332"/>
          </a:xfrm>
          <a:prstGeom prst="rect">
            <a:avLst/>
          </a:prstGeom>
          <a:noFill/>
        </p:spPr>
        <p:txBody>
          <a:bodyPr wrap="square" rtlCol="0">
            <a:spAutoFit/>
          </a:bodyPr>
          <a:lstStyle/>
          <a:p>
            <a:r>
              <a:rPr lang="nl-NL" dirty="0" smtClean="0">
                <a:solidFill>
                  <a:srgbClr val="0070C0"/>
                </a:solidFill>
              </a:rPr>
              <a:t>JAY</a:t>
            </a:r>
            <a:endParaRPr lang="en-GB" dirty="0">
              <a:solidFill>
                <a:srgbClr val="0070C0"/>
              </a:solidFill>
            </a:endParaRPr>
          </a:p>
        </p:txBody>
      </p:sp>
      <p:sp>
        <p:nvSpPr>
          <p:cNvPr id="8" name="Tekstvak 7"/>
          <p:cNvSpPr txBox="1"/>
          <p:nvPr/>
        </p:nvSpPr>
        <p:spPr>
          <a:xfrm>
            <a:off x="3502324" y="5760141"/>
            <a:ext cx="1794295" cy="369332"/>
          </a:xfrm>
          <a:prstGeom prst="rect">
            <a:avLst/>
          </a:prstGeom>
          <a:noFill/>
        </p:spPr>
        <p:txBody>
          <a:bodyPr wrap="square" rtlCol="0">
            <a:spAutoFit/>
          </a:bodyPr>
          <a:lstStyle/>
          <a:p>
            <a:r>
              <a:rPr lang="nl-NL" dirty="0" smtClean="0">
                <a:solidFill>
                  <a:srgbClr val="0070C0"/>
                </a:solidFill>
              </a:rPr>
              <a:t>NATHALY</a:t>
            </a:r>
          </a:p>
        </p:txBody>
      </p:sp>
      <p:sp>
        <p:nvSpPr>
          <p:cNvPr id="9" name="Tekstvak 8"/>
          <p:cNvSpPr txBox="1"/>
          <p:nvPr/>
        </p:nvSpPr>
        <p:spPr>
          <a:xfrm>
            <a:off x="3907765" y="4248082"/>
            <a:ext cx="1794295" cy="369332"/>
          </a:xfrm>
          <a:prstGeom prst="rect">
            <a:avLst/>
          </a:prstGeom>
          <a:noFill/>
        </p:spPr>
        <p:txBody>
          <a:bodyPr wrap="square" rtlCol="0">
            <a:spAutoFit/>
          </a:bodyPr>
          <a:lstStyle/>
          <a:p>
            <a:r>
              <a:rPr lang="nl-NL" dirty="0" smtClean="0">
                <a:solidFill>
                  <a:srgbClr val="0070C0"/>
                </a:solidFill>
              </a:rPr>
              <a:t>RENÉ</a:t>
            </a:r>
            <a:endParaRPr lang="en-GB" dirty="0">
              <a:solidFill>
                <a:srgbClr val="0070C0"/>
              </a:solidFill>
            </a:endParaRPr>
          </a:p>
        </p:txBody>
      </p:sp>
    </p:spTree>
    <p:extLst>
      <p:ext uri="{BB962C8B-B14F-4D97-AF65-F5344CB8AC3E}">
        <p14:creationId xmlns:p14="http://schemas.microsoft.com/office/powerpoint/2010/main" val="2149784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407</Words>
  <Application>Microsoft Office PowerPoint</Application>
  <PresentationFormat>Breedbeeld</PresentationFormat>
  <Paragraphs>140</Paragraphs>
  <Slides>25</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25</vt:i4>
      </vt:variant>
    </vt:vector>
  </HeadingPairs>
  <TitlesOfParts>
    <vt:vector size="30" baseType="lpstr">
      <vt:lpstr>Arial</vt:lpstr>
      <vt:lpstr>Calibri</vt:lpstr>
      <vt:lpstr>Calibri Light</vt:lpstr>
      <vt:lpstr>eurofurence</vt:lpstr>
      <vt:lpstr>Kantoorthema</vt:lpstr>
      <vt:lpstr>Baby Ninjas</vt:lpstr>
      <vt:lpstr>Inhoudsopgave</vt:lpstr>
      <vt:lpstr>Ontwerp / GDD</vt:lpstr>
      <vt:lpstr>Ontwerp / GDD Grafisch Ontwerp</vt:lpstr>
      <vt:lpstr> Ontwerp / GDD: Functioneel Ontwerp (Level Design)</vt:lpstr>
      <vt:lpstr> Ontwerp / GDD: Functioneel Ontwerp</vt:lpstr>
      <vt:lpstr>Ontwerp / GDD: Technisch Ontwerp</vt:lpstr>
      <vt:lpstr>Realisatie</vt:lpstr>
      <vt:lpstr>Realisatie: Grafische staat</vt:lpstr>
      <vt:lpstr>Realisatie: Technische staat</vt:lpstr>
      <vt:lpstr>Realisatie: QA</vt:lpstr>
      <vt:lpstr>Realisatie: Prototype</vt:lpstr>
      <vt:lpstr>Planning</vt:lpstr>
      <vt:lpstr>Planning: Deadlines</vt:lpstr>
      <vt:lpstr>Planning: Uren registratie</vt:lpstr>
      <vt:lpstr>Planning: Planning beheer</vt:lpstr>
      <vt:lpstr>Planning: Rolverdeling aanhouden</vt:lpstr>
      <vt:lpstr>Organisatie</vt:lpstr>
      <vt:lpstr>Organisatie Naming convention</vt:lpstr>
      <vt:lpstr>Organisatie Repository</vt:lpstr>
      <vt:lpstr>Organisatie Sources</vt:lpstr>
      <vt:lpstr>Concept</vt:lpstr>
      <vt:lpstr>Concept Style Guide</vt:lpstr>
      <vt:lpstr>Concept Busines value(?)</vt:lpstr>
      <vt:lpstr>Einde Nog vragen?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Baby Ninja</dc:title>
  <dc:creator>Gerwin van Lagen</dc:creator>
  <cp:lastModifiedBy>Wybren van den Akker</cp:lastModifiedBy>
  <cp:revision>29</cp:revision>
  <dcterms:created xsi:type="dcterms:W3CDTF">2016-11-18T14:39:46Z</dcterms:created>
  <dcterms:modified xsi:type="dcterms:W3CDTF">2016-11-21T20:17:49Z</dcterms:modified>
</cp:coreProperties>
</file>